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notesMasterIdLst>
    <p:notesMasterId r:id="rId32"/>
  </p:notesMasterIdLst>
  <p:sldIdLst>
    <p:sldId id="259" r:id="rId2"/>
    <p:sldId id="340" r:id="rId3"/>
    <p:sldId id="341" r:id="rId4"/>
    <p:sldId id="342" r:id="rId5"/>
    <p:sldId id="343" r:id="rId6"/>
    <p:sldId id="344" r:id="rId7"/>
    <p:sldId id="346" r:id="rId8"/>
    <p:sldId id="348" r:id="rId9"/>
    <p:sldId id="349" r:id="rId10"/>
    <p:sldId id="333" r:id="rId11"/>
    <p:sldId id="334" r:id="rId12"/>
    <p:sldId id="335" r:id="rId13"/>
    <p:sldId id="336" r:id="rId14"/>
    <p:sldId id="332" r:id="rId15"/>
    <p:sldId id="337" r:id="rId16"/>
    <p:sldId id="350" r:id="rId17"/>
    <p:sldId id="338" r:id="rId18"/>
    <p:sldId id="352" r:id="rId19"/>
    <p:sldId id="358" r:id="rId20"/>
    <p:sldId id="360" r:id="rId21"/>
    <p:sldId id="347" r:id="rId22"/>
    <p:sldId id="331" r:id="rId23"/>
    <p:sldId id="294" r:id="rId24"/>
    <p:sldId id="297" r:id="rId25"/>
    <p:sldId id="296" r:id="rId26"/>
    <p:sldId id="353" r:id="rId27"/>
    <p:sldId id="354" r:id="rId28"/>
    <p:sldId id="355" r:id="rId29"/>
    <p:sldId id="356" r:id="rId30"/>
    <p:sldId id="27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0AC00-BBEE-4F8A-A045-A51688F3AFC9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90327-C2EB-432A-9327-BF5F531BD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N’s don’t change topology (since there is no data available to calculate probabilities on) but will change the branch lengths</a:t>
            </a:r>
            <a:br>
              <a:rPr lang="en-GB" dirty="0"/>
            </a:br>
            <a:r>
              <a:rPr lang="en-GB" dirty="0"/>
              <a:t>This example is too small however to get proper bars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90327-C2EB-432A-9327-BF5F531BD9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94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HGT needs to be filtered out!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90327-C2EB-432A-9327-BF5F531BD9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9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90327-C2EB-432A-9327-BF5F531BD9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0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90327-C2EB-432A-9327-BF5F531BD9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90327-C2EB-432A-9327-BF5F531BD9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7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83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77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0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80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9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8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3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3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7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5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A1B4-C7EF-4870-A267-4E9D9F8BC78A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6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DKUIegYpWM" TargetMode="External"/><Relationship Id="rId2" Type="http://schemas.openxmlformats.org/officeDocument/2006/relationships/hyperlink" Target="https://youtu.be/e9nOYbwOJm0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megasoftware.net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megasoftware.n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lexherbig/MultiVCFAnalyzer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xDKUIegYpW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404DB71-C034-4BCB-BC4F-DECDE4A75711}"/>
              </a:ext>
            </a:extLst>
          </p:cNvPr>
          <p:cNvSpPr txBox="1"/>
          <p:nvPr/>
        </p:nvSpPr>
        <p:spPr>
          <a:xfrm>
            <a:off x="494951" y="407071"/>
            <a:ext cx="344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Session 6 Scary forests full of trees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C5983-48C7-4D85-B53B-FB7D64543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037" y="776402"/>
            <a:ext cx="6045734" cy="4030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72FFA-9EAE-4119-88DD-0B76E823D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5017427" y="407071"/>
            <a:ext cx="6566249" cy="47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8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D4248-636F-4C4D-A0E4-D90CFC192601}"/>
              </a:ext>
            </a:extLst>
          </p:cNvPr>
          <p:cNvSpPr/>
          <p:nvPr/>
        </p:nvSpPr>
        <p:spPr>
          <a:xfrm>
            <a:off x="654341" y="166211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AAFF7-3BA4-4544-875D-312F95D9BDD1}"/>
              </a:ext>
            </a:extLst>
          </p:cNvPr>
          <p:cNvSpPr txBox="1"/>
          <p:nvPr/>
        </p:nvSpPr>
        <p:spPr>
          <a:xfrm>
            <a:off x="654341" y="629174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Case study 1</a:t>
            </a:r>
          </a:p>
          <a:p>
            <a:r>
              <a:rPr lang="en-GB" dirty="0"/>
              <a:t>Regular tree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9F49A-282D-42E9-A178-9103FA2E2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6" t="4902" b="14138"/>
          <a:stretch/>
        </p:blipFill>
        <p:spPr>
          <a:xfrm>
            <a:off x="6619658" y="1282775"/>
            <a:ext cx="2188368" cy="4292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C8E6C3-22B4-47A0-92E1-4B410D994312}"/>
              </a:ext>
            </a:extLst>
          </p:cNvPr>
          <p:cNvSpPr txBox="1"/>
          <p:nvPr/>
        </p:nvSpPr>
        <p:spPr>
          <a:xfrm>
            <a:off x="2935654" y="1662117"/>
            <a:ext cx="4778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ML tree,</a:t>
            </a:r>
            <a:br>
              <a:rPr lang="en-NZ" dirty="0"/>
            </a:br>
            <a:r>
              <a:rPr lang="en-NZ" dirty="0"/>
              <a:t>No bootstraps,</a:t>
            </a:r>
            <a:br>
              <a:rPr lang="en-NZ" dirty="0"/>
            </a:br>
            <a:r>
              <a:rPr lang="en-NZ" dirty="0"/>
              <a:t>Tamura </a:t>
            </a:r>
            <a:r>
              <a:rPr lang="en-NZ" dirty="0" err="1"/>
              <a:t>Nei</a:t>
            </a:r>
            <a:r>
              <a:rPr lang="en-NZ" dirty="0"/>
              <a:t> substitution model,</a:t>
            </a:r>
          </a:p>
          <a:p>
            <a:r>
              <a:rPr lang="en-NZ" dirty="0"/>
              <a:t>Use all 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D0D007-F9E1-491A-B8E7-A82A1CC5806F}"/>
              </a:ext>
            </a:extLst>
          </p:cNvPr>
          <p:cNvSpPr/>
          <p:nvPr/>
        </p:nvSpPr>
        <p:spPr>
          <a:xfrm>
            <a:off x="638158" y="3899647"/>
            <a:ext cx="1419283" cy="546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D4248-636F-4C4D-A0E4-D90CFC192601}"/>
              </a:ext>
            </a:extLst>
          </p:cNvPr>
          <p:cNvSpPr/>
          <p:nvPr/>
        </p:nvSpPr>
        <p:spPr>
          <a:xfrm>
            <a:off x="654341" y="166211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AAFF7-3BA4-4544-875D-312F95D9BDD1}"/>
              </a:ext>
            </a:extLst>
          </p:cNvPr>
          <p:cNvSpPr txBox="1"/>
          <p:nvPr/>
        </p:nvSpPr>
        <p:spPr>
          <a:xfrm>
            <a:off x="654341" y="629174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Case study 2</a:t>
            </a:r>
            <a:br>
              <a:rPr lang="en-GB" dirty="0"/>
            </a:br>
            <a:r>
              <a:rPr lang="en-GB" dirty="0"/>
              <a:t>Missing data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3C4B11-FB13-4E80-BD11-EC168700C69F}"/>
              </a:ext>
            </a:extLst>
          </p:cNvPr>
          <p:cNvSpPr/>
          <p:nvPr/>
        </p:nvSpPr>
        <p:spPr>
          <a:xfrm>
            <a:off x="6096000" y="166211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GNNN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01BDD-9D6E-4FF7-8963-147FE3581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8" t="7272" b="1708"/>
          <a:stretch/>
        </p:blipFill>
        <p:spPr>
          <a:xfrm>
            <a:off x="8315017" y="998506"/>
            <a:ext cx="2172297" cy="4622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2106E-EDCC-4258-B5D9-B29127C125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51" t="7273" b="1708"/>
          <a:stretch/>
        </p:blipFill>
        <p:spPr>
          <a:xfrm>
            <a:off x="2581835" y="998506"/>
            <a:ext cx="2172297" cy="46223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0B1EFD-0A8B-4DDE-A7ED-FEAAE2896AE1}"/>
              </a:ext>
            </a:extLst>
          </p:cNvPr>
          <p:cNvSpPr/>
          <p:nvPr/>
        </p:nvSpPr>
        <p:spPr>
          <a:xfrm>
            <a:off x="638158" y="3899647"/>
            <a:ext cx="1419283" cy="546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9058D5-AB6D-47C5-B975-5A68621D5A8C}"/>
              </a:ext>
            </a:extLst>
          </p:cNvPr>
          <p:cNvSpPr/>
          <p:nvPr/>
        </p:nvSpPr>
        <p:spPr>
          <a:xfrm>
            <a:off x="6056882" y="3899647"/>
            <a:ext cx="1419283" cy="546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9B04C-036A-4879-A73F-C9E3B3316C91}"/>
              </a:ext>
            </a:extLst>
          </p:cNvPr>
          <p:cNvSpPr/>
          <p:nvPr/>
        </p:nvSpPr>
        <p:spPr>
          <a:xfrm>
            <a:off x="8315017" y="5348508"/>
            <a:ext cx="649689" cy="3082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D08A59-E0E7-4416-8F34-A4FA27776567}"/>
              </a:ext>
            </a:extLst>
          </p:cNvPr>
          <p:cNvSpPr/>
          <p:nvPr/>
        </p:nvSpPr>
        <p:spPr>
          <a:xfrm>
            <a:off x="8964706" y="2327400"/>
            <a:ext cx="466347" cy="308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6A2E5-69E3-4BE9-9D14-7A4D7A1B427E}"/>
              </a:ext>
            </a:extLst>
          </p:cNvPr>
          <p:cNvSpPr/>
          <p:nvPr/>
        </p:nvSpPr>
        <p:spPr>
          <a:xfrm>
            <a:off x="8977112" y="4577541"/>
            <a:ext cx="466347" cy="308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D4248-636F-4C4D-A0E4-D90CFC192601}"/>
              </a:ext>
            </a:extLst>
          </p:cNvPr>
          <p:cNvSpPr/>
          <p:nvPr/>
        </p:nvSpPr>
        <p:spPr>
          <a:xfrm>
            <a:off x="654341" y="166211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AAFF7-3BA4-4544-875D-312F95D9BDD1}"/>
              </a:ext>
            </a:extLst>
          </p:cNvPr>
          <p:cNvSpPr txBox="1"/>
          <p:nvPr/>
        </p:nvSpPr>
        <p:spPr>
          <a:xfrm>
            <a:off x="654341" y="629174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Case study 3</a:t>
            </a:r>
          </a:p>
          <a:p>
            <a:r>
              <a:rPr lang="en-GB" dirty="0"/>
              <a:t>Three genotypes + further speciation of one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E20D2-F489-4C37-8D21-088A1FAD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424" y="179294"/>
            <a:ext cx="2387832" cy="54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0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D4248-636F-4C4D-A0E4-D90CFC192601}"/>
              </a:ext>
            </a:extLst>
          </p:cNvPr>
          <p:cNvSpPr/>
          <p:nvPr/>
        </p:nvSpPr>
        <p:spPr>
          <a:xfrm>
            <a:off x="654341" y="166211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CAAAA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CAAAA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CGGGA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CGGGG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AAFF7-3BA4-4544-875D-312F95D9BDD1}"/>
              </a:ext>
            </a:extLst>
          </p:cNvPr>
          <p:cNvSpPr txBox="1"/>
          <p:nvPr/>
        </p:nvSpPr>
        <p:spPr>
          <a:xfrm>
            <a:off x="654341" y="62917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Case study 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C812D-AC3E-42D6-B4ED-8A21D8CE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707" y="179293"/>
            <a:ext cx="2567563" cy="5755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D4ABE-BEC7-4067-87C1-E816F109C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857" y="179293"/>
            <a:ext cx="2529164" cy="5755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68CD3-E8F7-4462-91F1-4BA158391CBE}"/>
              </a:ext>
            </a:extLst>
          </p:cNvPr>
          <p:cNvSpPr txBox="1"/>
          <p:nvPr/>
        </p:nvSpPr>
        <p:spPr>
          <a:xfrm>
            <a:off x="5732642" y="1662117"/>
            <a:ext cx="2567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ML tree,</a:t>
            </a:r>
            <a:br>
              <a:rPr lang="en-NZ" dirty="0"/>
            </a:br>
            <a:r>
              <a:rPr lang="en-NZ" dirty="0"/>
              <a:t>100 bootstraps,</a:t>
            </a:r>
            <a:br>
              <a:rPr lang="en-NZ" dirty="0"/>
            </a:br>
            <a:r>
              <a:rPr lang="en-NZ" dirty="0"/>
              <a:t>Tamura </a:t>
            </a:r>
            <a:r>
              <a:rPr lang="en-NZ" dirty="0" err="1"/>
              <a:t>Nei</a:t>
            </a:r>
            <a:r>
              <a:rPr lang="en-NZ" dirty="0"/>
              <a:t> substitution model,</a:t>
            </a:r>
          </a:p>
          <a:p>
            <a:r>
              <a:rPr lang="en-NZ" dirty="0"/>
              <a:t>Use all sites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EA1A-2212-4F4D-86D2-DD3ADB669E0F}"/>
              </a:ext>
            </a:extLst>
          </p:cNvPr>
          <p:cNvSpPr/>
          <p:nvPr/>
        </p:nvSpPr>
        <p:spPr>
          <a:xfrm>
            <a:off x="9978928" y="2400781"/>
            <a:ext cx="466347" cy="308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1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51A77A-001D-4356-96BE-123EF6EBE975}"/>
              </a:ext>
            </a:extLst>
          </p:cNvPr>
          <p:cNvSpPr txBox="1"/>
          <p:nvPr/>
        </p:nvSpPr>
        <p:spPr>
          <a:xfrm>
            <a:off x="537882" y="439271"/>
            <a:ext cx="77578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Command line tree software</a:t>
            </a:r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Bootstrap makes trees more robust, but it’s not always able to resolve everything</a:t>
            </a:r>
          </a:p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E6A43-C6A9-4725-BC64-2B30A2F4B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90" y="1916599"/>
            <a:ext cx="6924020" cy="4004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5B416A-3CB3-4F9B-8B9C-77472613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39" y="1916599"/>
            <a:ext cx="5661721" cy="397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D4248-636F-4C4D-A0E4-D90CFC192601}"/>
              </a:ext>
            </a:extLst>
          </p:cNvPr>
          <p:cNvSpPr/>
          <p:nvPr/>
        </p:nvSpPr>
        <p:spPr>
          <a:xfrm>
            <a:off x="654341" y="166211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AAAAAAAAAAGGGGGGGGGG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AAAAAAAAAAGGGGGGGGGG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AAAAAAAAAAGGGGGGGGGG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CCCCCCCCCCAAAAAAAAAA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CCCCCCCCCCAAAAAAAAAA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CCCCCCCCCCAAAAAAAAAA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CNNNGNANNNGANNNNCNNN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GGGGGGGGGGCCCCCCCCCC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GGGGGGGGGGCCCCCCCCCC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GGGGGGGGGGCCCCCCCCCC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AAFF7-3BA4-4544-875D-312F95D9BDD1}"/>
              </a:ext>
            </a:extLst>
          </p:cNvPr>
          <p:cNvSpPr txBox="1"/>
          <p:nvPr/>
        </p:nvSpPr>
        <p:spPr>
          <a:xfrm>
            <a:off x="654341" y="629174"/>
            <a:ext cx="159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Case study 5</a:t>
            </a:r>
          </a:p>
          <a:p>
            <a:r>
              <a:rPr lang="en-GB" dirty="0"/>
              <a:t>Partial deletion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B24BE-535E-491F-B481-275A5AFE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35" y="245693"/>
            <a:ext cx="2577312" cy="5748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F4171-0597-4683-8E06-3624A3A48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735" y="245692"/>
            <a:ext cx="2545238" cy="5748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AA730E-59C2-4954-A028-3B362AC97EC8}"/>
              </a:ext>
            </a:extLst>
          </p:cNvPr>
          <p:cNvSpPr txBox="1"/>
          <p:nvPr/>
        </p:nvSpPr>
        <p:spPr>
          <a:xfrm>
            <a:off x="6294172" y="1662117"/>
            <a:ext cx="2567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ML tree,</a:t>
            </a:r>
            <a:br>
              <a:rPr lang="en-NZ" dirty="0"/>
            </a:br>
            <a:r>
              <a:rPr lang="en-NZ" dirty="0"/>
              <a:t>100 bootstraps,</a:t>
            </a:r>
            <a:br>
              <a:rPr lang="en-NZ" dirty="0"/>
            </a:br>
            <a:r>
              <a:rPr lang="en-NZ" dirty="0"/>
              <a:t>Tamura </a:t>
            </a:r>
            <a:r>
              <a:rPr lang="en-NZ" dirty="0" err="1"/>
              <a:t>Nei</a:t>
            </a:r>
            <a:r>
              <a:rPr lang="en-NZ" dirty="0"/>
              <a:t> substitution model,</a:t>
            </a:r>
          </a:p>
          <a:p>
            <a:r>
              <a:rPr lang="en-NZ" dirty="0"/>
              <a:t>Full deletion (&gt;=90.00001% partial deletion)</a:t>
            </a:r>
          </a:p>
        </p:txBody>
      </p:sp>
    </p:spTree>
    <p:extLst>
      <p:ext uri="{BB962C8B-B14F-4D97-AF65-F5344CB8AC3E}">
        <p14:creationId xmlns:p14="http://schemas.microsoft.com/office/powerpoint/2010/main" val="298421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D4248-636F-4C4D-A0E4-D90CFC192601}"/>
              </a:ext>
            </a:extLst>
          </p:cNvPr>
          <p:cNvSpPr/>
          <p:nvPr/>
        </p:nvSpPr>
        <p:spPr>
          <a:xfrm>
            <a:off x="654341" y="166211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AAAAAAAAAAGGGGGGGGGG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AAAAAAAAAAGGGGGGGGGG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AAAAAAAAAAGGGGGGGGGG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CCCCCCCCCCAAAAAAAAAA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CCCCCCCCCCAAAAAAAAAA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CCCCCCCCCCAAAAAAAAAA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CNNNGNANNNGANNNNCNNN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GGGGGGGGGGCCCCCCCCCC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GGGGGGGGGGCCCCCCCCCC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GGGGGGGGGGCCCCCCCCCC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AAFF7-3BA4-4544-875D-312F95D9BDD1}"/>
              </a:ext>
            </a:extLst>
          </p:cNvPr>
          <p:cNvSpPr txBox="1"/>
          <p:nvPr/>
        </p:nvSpPr>
        <p:spPr>
          <a:xfrm>
            <a:off x="654341" y="629174"/>
            <a:ext cx="159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Case study 5</a:t>
            </a:r>
          </a:p>
          <a:p>
            <a:r>
              <a:rPr lang="en-GB" dirty="0"/>
              <a:t>Partial deletion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B24BE-535E-491F-B481-275A5AFE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935" y="245693"/>
            <a:ext cx="2577312" cy="5748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F4171-0597-4683-8E06-3624A3A48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735" y="245692"/>
            <a:ext cx="2545238" cy="57483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37F207-7695-4E74-AAB0-72835F73CF57}"/>
              </a:ext>
            </a:extLst>
          </p:cNvPr>
          <p:cNvSpPr/>
          <p:nvPr/>
        </p:nvSpPr>
        <p:spPr>
          <a:xfrm>
            <a:off x="6370039" y="1662116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AAAGGG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AAAGGG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AAAGGG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CCCAAA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&gt;Sample5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CCCAAA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CCCAAA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&gt;Sample7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CGAGAC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&gt;Sample8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GGGCCC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GGGCCC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GGGCCC</a:t>
            </a:r>
          </a:p>
        </p:txBody>
      </p:sp>
    </p:spTree>
    <p:extLst>
      <p:ext uri="{BB962C8B-B14F-4D97-AF65-F5344CB8AC3E}">
        <p14:creationId xmlns:p14="http://schemas.microsoft.com/office/powerpoint/2010/main" val="4149195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D4248-636F-4C4D-A0E4-D90CFC192601}"/>
              </a:ext>
            </a:extLst>
          </p:cNvPr>
          <p:cNvSpPr/>
          <p:nvPr/>
        </p:nvSpPr>
        <p:spPr>
          <a:xfrm>
            <a:off x="654341" y="166211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AAAAAAAAAAAAAAAAAAAA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AAAAAAAAAAAAAAAAAAAA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CCCCCCCCCCCCCCCCCCCC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CCCCCCCCCCCCCCCCCCCC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AAAAAAAAAACCCCCCCCCC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GGGGGGGGGGGGGGGGGGGG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&gt;Sample7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GGGGGGGGGGGGGGGGGGGG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AAFF7-3BA4-4544-875D-312F95D9BDD1}"/>
              </a:ext>
            </a:extLst>
          </p:cNvPr>
          <p:cNvSpPr txBox="1"/>
          <p:nvPr/>
        </p:nvSpPr>
        <p:spPr>
          <a:xfrm>
            <a:off x="654341" y="629174"/>
            <a:ext cx="208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Case study 6</a:t>
            </a:r>
          </a:p>
          <a:p>
            <a:r>
              <a:rPr lang="en-GB" dirty="0"/>
              <a:t>HGT/recombination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EDF39-C2D2-40C6-A38E-BA0C4835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97" y="376518"/>
            <a:ext cx="2534398" cy="5414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4CDA8-8B60-4769-BD88-0A9FD78FE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9"/>
          <a:stretch/>
        </p:blipFill>
        <p:spPr>
          <a:xfrm>
            <a:off x="7132995" y="3281786"/>
            <a:ext cx="3857734" cy="2509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35EB1D-6FFC-4350-80FE-7C299AB79A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" b="26725"/>
          <a:stretch/>
        </p:blipFill>
        <p:spPr>
          <a:xfrm>
            <a:off x="7132995" y="376518"/>
            <a:ext cx="3857734" cy="2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5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1C0E7-A627-4237-9AEE-1210DD68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573" y="376517"/>
            <a:ext cx="2567467" cy="5414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3D4248-636F-4C4D-A0E4-D90CFC192601}"/>
              </a:ext>
            </a:extLst>
          </p:cNvPr>
          <p:cNvSpPr/>
          <p:nvPr/>
        </p:nvSpPr>
        <p:spPr>
          <a:xfrm>
            <a:off x="654341" y="166211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CCCCCCCCGGGGGCCCCCCC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CCCCCCCCGGGGCCCCCCCC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AACCCCCCCCTTCCCCCCCC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AACCCCCCCCTTCCCCCCCC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AACCGGTTCCTTGTCAAAGT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&gt;Sample6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GGGGGGGGGCCGCCCAAAGT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AAFF7-3BA4-4544-875D-312F95D9BDD1}"/>
              </a:ext>
            </a:extLst>
          </p:cNvPr>
          <p:cNvSpPr txBox="1"/>
          <p:nvPr/>
        </p:nvSpPr>
        <p:spPr>
          <a:xfrm>
            <a:off x="654341" y="629174"/>
            <a:ext cx="3924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Case study 7</a:t>
            </a:r>
          </a:p>
          <a:p>
            <a:r>
              <a:rPr lang="en-GB" dirty="0"/>
              <a:t>Large divergences = long branch lengths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5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D4248-636F-4C4D-A0E4-D90CFC192601}"/>
              </a:ext>
            </a:extLst>
          </p:cNvPr>
          <p:cNvSpPr/>
          <p:nvPr/>
        </p:nvSpPr>
        <p:spPr>
          <a:xfrm>
            <a:off x="654341" y="166211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&gt;Samp1_clade1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&gt;Samp2_clade1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&gt;Samp3_clade1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&gt;Samp4_clade1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&gt;Samp5_clade2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TCAAAAAAAA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&gt;Samp6_clade2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TCAAAAAAAT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&gt;Samp7_clade2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TCAAAAAAAC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&gt;Samp8_clade2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TCAAAAAAAG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&gt;Samp9_Ancient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CAATTTACCA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AAFF7-3BA4-4544-875D-312F95D9BDD1}"/>
              </a:ext>
            </a:extLst>
          </p:cNvPr>
          <p:cNvSpPr txBox="1"/>
          <p:nvPr/>
        </p:nvSpPr>
        <p:spPr>
          <a:xfrm>
            <a:off x="654341" y="629174"/>
            <a:ext cx="5155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Case study 8A</a:t>
            </a:r>
          </a:p>
          <a:p>
            <a:r>
              <a:rPr lang="en-GB" dirty="0"/>
              <a:t>Long and short branches due to N</a:t>
            </a:r>
            <a:br>
              <a:rPr lang="en-GB" dirty="0"/>
            </a:br>
            <a:r>
              <a:rPr lang="en-GB" dirty="0"/>
              <a:t>First long branches due to divergent high qual sample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1527B-63C0-4B2E-AE6F-609FC6AEC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9" t="10226" r="61918" b="9175"/>
          <a:stretch/>
        </p:blipFill>
        <p:spPr>
          <a:xfrm>
            <a:off x="6409678" y="177554"/>
            <a:ext cx="2405848" cy="55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E8A5D1-DFA7-4E42-B41E-33F2B10DE916}"/>
              </a:ext>
            </a:extLst>
          </p:cNvPr>
          <p:cNvSpPr/>
          <p:nvPr/>
        </p:nvSpPr>
        <p:spPr>
          <a:xfrm>
            <a:off x="503920" y="358522"/>
            <a:ext cx="9305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u="sng" dirty="0"/>
              <a:t>MAXIMUM PARSIMONY!!!! (non of that beta-parsimony here, only sigma </a:t>
            </a:r>
            <a:r>
              <a:rPr lang="en-NZ" u="sng" dirty="0" err="1"/>
              <a:t>grindset</a:t>
            </a:r>
            <a:r>
              <a:rPr lang="en-NZ" u="sng" dirty="0"/>
              <a:t> parsimonies!!!)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D0B44D-D0FD-4C5A-AEA3-261E8FCA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20" y="1316094"/>
            <a:ext cx="6966358" cy="39011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469F37-0C67-4513-9365-64683949049D}"/>
              </a:ext>
            </a:extLst>
          </p:cNvPr>
          <p:cNvSpPr txBox="1"/>
          <p:nvPr/>
        </p:nvSpPr>
        <p:spPr>
          <a:xfrm>
            <a:off x="537883" y="1316094"/>
            <a:ext cx="3388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If it quacks like a duck, and waddle like a duck, it’s most likely a duck, not a newly evolved platypus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CC835-A972-4659-B258-8476E16A9810}"/>
              </a:ext>
            </a:extLst>
          </p:cNvPr>
          <p:cNvSpPr txBox="1"/>
          <p:nvPr/>
        </p:nvSpPr>
        <p:spPr>
          <a:xfrm>
            <a:off x="537883" y="2147091"/>
            <a:ext cx="3388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  <a:p>
            <a:r>
              <a:rPr lang="en-NZ" dirty="0"/>
              <a:t>i.e. the least amount of evolutionary steps needed to get from a common ancestor to all analysed genotypes, is the most likely scenario.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49A3DD-B807-4599-A674-6AF24C224860}"/>
              </a:ext>
            </a:extLst>
          </p:cNvPr>
          <p:cNvSpPr txBox="1"/>
          <p:nvPr/>
        </p:nvSpPr>
        <p:spPr>
          <a:xfrm>
            <a:off x="537883" y="3801116"/>
            <a:ext cx="338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NZ" dirty="0"/>
            </a:br>
            <a:r>
              <a:rPr lang="en-NZ" dirty="0"/>
              <a:t>i.e. the tree with the least mutations is the most parsimonious  </a:t>
            </a:r>
          </a:p>
        </p:txBody>
      </p:sp>
    </p:spTree>
    <p:extLst>
      <p:ext uri="{BB962C8B-B14F-4D97-AF65-F5344CB8AC3E}">
        <p14:creationId xmlns:p14="http://schemas.microsoft.com/office/powerpoint/2010/main" val="161450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3D4248-636F-4C4D-A0E4-D90CFC192601}"/>
              </a:ext>
            </a:extLst>
          </p:cNvPr>
          <p:cNvSpPr/>
          <p:nvPr/>
        </p:nvSpPr>
        <p:spPr>
          <a:xfrm>
            <a:off x="654341" y="166211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&gt;Samp1_clade1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&gt;Samp2_clade1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&gt;Samp3_clade1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&gt;Samp4_clade1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AAAAAAAAAG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&gt;Samp5_clade2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TCAAAAAAAA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&gt;Samp6_clade2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TCAAAAAAAT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&gt;Samp7_clade2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TCAAAAAAAC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&gt;Samp8_clade2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TCAAAAAAAG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&gt;Samp9_Ancient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CAATTTACCA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&gt;Samp10_Ancient_low_qual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CNNTCNNNNG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AAFF7-3BA4-4544-875D-312F95D9BDD1}"/>
              </a:ext>
            </a:extLst>
          </p:cNvPr>
          <p:cNvSpPr txBox="1"/>
          <p:nvPr/>
        </p:nvSpPr>
        <p:spPr>
          <a:xfrm>
            <a:off x="654341" y="629174"/>
            <a:ext cx="5588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Case study 8B</a:t>
            </a:r>
          </a:p>
          <a:p>
            <a:r>
              <a:rPr lang="en-GB" dirty="0"/>
              <a:t>Long and short branches due to N</a:t>
            </a:r>
            <a:br>
              <a:rPr lang="en-GB" dirty="0"/>
            </a:br>
            <a:r>
              <a:rPr lang="en-GB" dirty="0"/>
              <a:t>Now very short branch due to additional low qual sample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32535-32A0-40F8-8DF1-6CE8A1022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7" t="10226" r="64366" b="9175"/>
          <a:stretch/>
        </p:blipFill>
        <p:spPr>
          <a:xfrm>
            <a:off x="6409678" y="177554"/>
            <a:ext cx="2116198" cy="55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E91984-BD2B-4B59-B684-548242756249}"/>
              </a:ext>
            </a:extLst>
          </p:cNvPr>
          <p:cNvSpPr txBox="1"/>
          <p:nvPr/>
        </p:nvSpPr>
        <p:spPr>
          <a:xfrm>
            <a:off x="537882" y="439271"/>
            <a:ext cx="37787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Videos:</a:t>
            </a:r>
          </a:p>
          <a:p>
            <a:endParaRPr lang="en-NZ" dirty="0"/>
          </a:p>
          <a:p>
            <a:r>
              <a:rPr lang="en-NZ" dirty="0"/>
              <a:t>Max Parsimony</a:t>
            </a:r>
          </a:p>
          <a:p>
            <a:r>
              <a:rPr lang="en-NZ" dirty="0"/>
              <a:t>	</a:t>
            </a:r>
            <a:r>
              <a:rPr lang="en-US" dirty="0">
                <a:hlinkClick r:id="rId2"/>
              </a:rPr>
              <a:t>https://youtu.be/e9nOYbwOJm0</a:t>
            </a:r>
            <a:r>
              <a:rPr lang="en-US" dirty="0"/>
              <a:t> </a:t>
            </a:r>
          </a:p>
          <a:p>
            <a:endParaRPr lang="en-NZ" dirty="0"/>
          </a:p>
          <a:p>
            <a:r>
              <a:rPr lang="en-NZ" dirty="0"/>
              <a:t>Max likelihood</a:t>
            </a:r>
          </a:p>
          <a:p>
            <a:r>
              <a:rPr lang="en-NZ" dirty="0"/>
              <a:t>	</a:t>
            </a:r>
            <a:r>
              <a:rPr lang="en-NZ" dirty="0">
                <a:hlinkClick r:id="rId3"/>
              </a:rPr>
              <a:t>https://youtu.be/xDKUIegYpWM</a:t>
            </a:r>
            <a:r>
              <a:rPr lang="en-NZ" dirty="0"/>
              <a:t>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82713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51A77A-001D-4356-96BE-123EF6EBE975}"/>
              </a:ext>
            </a:extLst>
          </p:cNvPr>
          <p:cNvSpPr txBox="1"/>
          <p:nvPr/>
        </p:nvSpPr>
        <p:spPr>
          <a:xfrm>
            <a:off x="537882" y="439271"/>
            <a:ext cx="8982972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u="sng" dirty="0"/>
              <a:t>Command line tree software:</a:t>
            </a:r>
          </a:p>
          <a:p>
            <a:r>
              <a:rPr lang="en-NZ" dirty="0"/>
              <a:t>Maximum likelihood: </a:t>
            </a:r>
          </a:p>
          <a:p>
            <a:r>
              <a:rPr lang="en-NZ" dirty="0" err="1"/>
              <a:t>RaxML</a:t>
            </a:r>
            <a:endParaRPr lang="en-NZ" dirty="0"/>
          </a:p>
          <a:p>
            <a:r>
              <a:rPr lang="en-NZ" dirty="0" err="1"/>
              <a:t>PhyML</a:t>
            </a:r>
            <a:endParaRPr lang="en-NZ" dirty="0"/>
          </a:p>
          <a:p>
            <a:r>
              <a:rPr lang="en-NZ" dirty="0" err="1"/>
              <a:t>IQTree</a:t>
            </a:r>
            <a:r>
              <a:rPr lang="en-NZ" dirty="0"/>
              <a:t> (really nice one, multi parameter testing)</a:t>
            </a:r>
          </a:p>
          <a:p>
            <a:r>
              <a:rPr lang="en-NZ" dirty="0" err="1"/>
              <a:t>Fastree</a:t>
            </a:r>
            <a:endParaRPr lang="en-NZ" dirty="0"/>
          </a:p>
          <a:p>
            <a:r>
              <a:rPr lang="en-NZ" dirty="0"/>
              <a:t>Etc </a:t>
            </a:r>
            <a:r>
              <a:rPr lang="en-NZ" dirty="0" err="1"/>
              <a:t>etc</a:t>
            </a:r>
            <a:r>
              <a:rPr lang="en-NZ" dirty="0"/>
              <a:t>…</a:t>
            </a:r>
            <a:br>
              <a:rPr lang="en-NZ" dirty="0"/>
            </a:br>
            <a:endParaRPr lang="en-NZ" dirty="0"/>
          </a:p>
          <a:p>
            <a:br>
              <a:rPr lang="en-NZ" dirty="0"/>
            </a:br>
            <a:r>
              <a:rPr lang="en-NZ" u="sng" dirty="0"/>
              <a:t>GUI based tree software:</a:t>
            </a:r>
          </a:p>
          <a:p>
            <a:r>
              <a:rPr lang="en-NZ" dirty="0"/>
              <a:t>MEGA (</a:t>
            </a:r>
            <a:r>
              <a:rPr lang="en-NZ" dirty="0" err="1"/>
              <a:t>RaxML</a:t>
            </a:r>
            <a:r>
              <a:rPr lang="en-NZ" dirty="0"/>
              <a:t>, Parsimony, etc)</a:t>
            </a:r>
            <a:br>
              <a:rPr lang="en-NZ" dirty="0"/>
            </a:br>
            <a:r>
              <a:rPr lang="en-NZ" dirty="0" err="1"/>
              <a:t>Geneious</a:t>
            </a:r>
            <a:r>
              <a:rPr lang="en-NZ" dirty="0"/>
              <a:t> (</a:t>
            </a:r>
            <a:r>
              <a:rPr lang="en-NZ" dirty="0" err="1"/>
              <a:t>RaxML</a:t>
            </a:r>
            <a:r>
              <a:rPr lang="en-NZ" dirty="0"/>
              <a:t>, </a:t>
            </a:r>
            <a:r>
              <a:rPr lang="en-NZ" dirty="0" err="1"/>
              <a:t>PhyML</a:t>
            </a:r>
            <a:r>
              <a:rPr lang="en-NZ" dirty="0"/>
              <a:t>, </a:t>
            </a:r>
            <a:r>
              <a:rPr lang="en-NZ" dirty="0" err="1"/>
              <a:t>Geneious</a:t>
            </a:r>
            <a:r>
              <a:rPr lang="en-NZ" dirty="0"/>
              <a:t>, etc)</a:t>
            </a:r>
            <a:br>
              <a:rPr lang="en-NZ" dirty="0"/>
            </a:br>
            <a:r>
              <a:rPr lang="en-NZ" dirty="0" err="1"/>
              <a:t>Jalview</a:t>
            </a:r>
            <a:r>
              <a:rPr lang="en-NZ" dirty="0"/>
              <a:t> (Parsimony)</a:t>
            </a:r>
          </a:p>
          <a:p>
            <a:r>
              <a:rPr lang="en-NZ" dirty="0"/>
              <a:t>Etc </a:t>
            </a:r>
            <a:r>
              <a:rPr lang="en-NZ" dirty="0" err="1"/>
              <a:t>etc</a:t>
            </a:r>
            <a:r>
              <a:rPr lang="en-NZ" dirty="0"/>
              <a:t>…</a:t>
            </a:r>
            <a:br>
              <a:rPr lang="en-NZ" dirty="0"/>
            </a:br>
            <a:endParaRPr lang="en-NZ" dirty="0"/>
          </a:p>
          <a:p>
            <a:br>
              <a:rPr lang="en-NZ" dirty="0"/>
            </a:br>
            <a:r>
              <a:rPr lang="en-NZ" u="sng" dirty="0"/>
              <a:t>Website based tree software :</a:t>
            </a:r>
          </a:p>
          <a:p>
            <a:r>
              <a:rPr lang="en-NZ" dirty="0"/>
              <a:t>EBI ClustalW2 (UPGMA, </a:t>
            </a:r>
            <a:r>
              <a:rPr lang="en-NZ" dirty="0" err="1"/>
              <a:t>Parsminoy</a:t>
            </a:r>
            <a:r>
              <a:rPr lang="en-NZ" dirty="0"/>
              <a:t>)</a:t>
            </a:r>
            <a:br>
              <a:rPr lang="en-NZ" dirty="0"/>
            </a:br>
            <a:r>
              <a:rPr lang="en-NZ" dirty="0"/>
              <a:t>Etc </a:t>
            </a:r>
            <a:r>
              <a:rPr lang="en-NZ" dirty="0" err="1"/>
              <a:t>etc</a:t>
            </a:r>
            <a:r>
              <a:rPr lang="en-NZ" dirty="0"/>
              <a:t>…</a:t>
            </a:r>
          </a:p>
          <a:p>
            <a:r>
              <a:rPr lang="en-NZ" sz="1200" dirty="0"/>
              <a:t>https://www.ebi.ac.uk/Tools/services/web/toolform.ebi?tool=clustalw2_phylogeny&amp;sequence=clustalw2-I20141008-205527-0685-78599923-es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47880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F9053-5CF7-4C25-E75C-1A0D6C7311D9}"/>
              </a:ext>
            </a:extLst>
          </p:cNvPr>
          <p:cNvSpPr txBox="1"/>
          <p:nvPr/>
        </p:nvSpPr>
        <p:spPr>
          <a:xfrm>
            <a:off x="537882" y="439271"/>
            <a:ext cx="317266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Tree building starter</a:t>
            </a:r>
          </a:p>
          <a:p>
            <a:endParaRPr lang="en-NZ" dirty="0"/>
          </a:p>
          <a:p>
            <a:r>
              <a:rPr lang="en-NZ" dirty="0"/>
              <a:t>Download MEGA</a:t>
            </a:r>
          </a:p>
          <a:p>
            <a:r>
              <a:rPr lang="en-NZ" dirty="0"/>
              <a:t>			Molecular</a:t>
            </a:r>
          </a:p>
          <a:p>
            <a:r>
              <a:rPr lang="en-NZ" dirty="0"/>
              <a:t>			Evolutionary</a:t>
            </a:r>
          </a:p>
          <a:p>
            <a:r>
              <a:rPr lang="en-NZ" dirty="0"/>
              <a:t>			Genetics	</a:t>
            </a:r>
          </a:p>
          <a:p>
            <a:r>
              <a:rPr lang="en-NZ" dirty="0"/>
              <a:t>			Analysis</a:t>
            </a:r>
          </a:p>
          <a:p>
            <a:endParaRPr lang="en-NZ" dirty="0"/>
          </a:p>
          <a:p>
            <a:r>
              <a:rPr lang="en-NZ" dirty="0">
                <a:hlinkClick r:id="rId2"/>
              </a:rPr>
              <a:t>https://megasoftware.net/</a:t>
            </a:r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Load the </a:t>
            </a:r>
            <a:r>
              <a:rPr lang="en-NZ" dirty="0" err="1"/>
              <a:t>SNPalignment.fasta</a:t>
            </a:r>
            <a:r>
              <a:rPr lang="en-NZ" dirty="0"/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5D3AF-13BD-FF67-A0F4-9D70616E5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3" t="18301" r="46250" b="27974"/>
          <a:stretch/>
        </p:blipFill>
        <p:spPr>
          <a:xfrm>
            <a:off x="4894729" y="439271"/>
            <a:ext cx="7173094" cy="477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43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F9053-5CF7-4C25-E75C-1A0D6C7311D9}"/>
              </a:ext>
            </a:extLst>
          </p:cNvPr>
          <p:cNvSpPr txBox="1"/>
          <p:nvPr/>
        </p:nvSpPr>
        <p:spPr>
          <a:xfrm>
            <a:off x="537882" y="439271"/>
            <a:ext cx="317266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Tree building starter</a:t>
            </a:r>
          </a:p>
          <a:p>
            <a:endParaRPr lang="en-NZ" dirty="0"/>
          </a:p>
          <a:p>
            <a:r>
              <a:rPr lang="en-NZ" dirty="0"/>
              <a:t>Download MEGA</a:t>
            </a:r>
          </a:p>
          <a:p>
            <a:r>
              <a:rPr lang="en-NZ" dirty="0"/>
              <a:t>			Molecular</a:t>
            </a:r>
          </a:p>
          <a:p>
            <a:r>
              <a:rPr lang="en-NZ" dirty="0"/>
              <a:t>			Evolutionary</a:t>
            </a:r>
          </a:p>
          <a:p>
            <a:r>
              <a:rPr lang="en-NZ" dirty="0"/>
              <a:t>			Genetics	</a:t>
            </a:r>
          </a:p>
          <a:p>
            <a:r>
              <a:rPr lang="en-NZ" dirty="0"/>
              <a:t>			Analysis</a:t>
            </a:r>
          </a:p>
          <a:p>
            <a:endParaRPr lang="en-NZ" dirty="0"/>
          </a:p>
          <a:p>
            <a:r>
              <a:rPr lang="en-NZ" dirty="0">
                <a:hlinkClick r:id="rId2"/>
              </a:rPr>
              <a:t>https://megasoftware.net/</a:t>
            </a:r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Load the </a:t>
            </a:r>
            <a:r>
              <a:rPr lang="en-NZ" dirty="0" err="1"/>
              <a:t>SNPalignment.fasta</a:t>
            </a:r>
            <a:r>
              <a:rPr lang="en-NZ" dirty="0"/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5D3AF-13BD-FF67-A0F4-9D70616E5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3" t="18301" r="46250" b="27974"/>
          <a:stretch/>
        </p:blipFill>
        <p:spPr>
          <a:xfrm>
            <a:off x="3710545" y="439271"/>
            <a:ext cx="7173094" cy="47781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44A09B-0100-980C-EDB2-71F5E4D8A97F}"/>
              </a:ext>
            </a:extLst>
          </p:cNvPr>
          <p:cNvGrpSpPr/>
          <p:nvPr/>
        </p:nvGrpSpPr>
        <p:grpSpPr>
          <a:xfrm>
            <a:off x="5438455" y="2179191"/>
            <a:ext cx="5380698" cy="2405136"/>
            <a:chOff x="5438455" y="2179191"/>
            <a:chExt cx="5380698" cy="24051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5528D2-7517-3A1F-EB28-B14F76E81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9703" y="2488827"/>
              <a:ext cx="3219450" cy="2095500"/>
            </a:xfrm>
            <a:prstGeom prst="rect">
              <a:avLst/>
            </a:prstGeom>
          </p:spPr>
        </p:pic>
        <p:sp>
          <p:nvSpPr>
            <p:cNvPr id="8" name="Arrow: U-Turn 7">
              <a:extLst>
                <a:ext uri="{FF2B5EF4-FFF2-40B4-BE49-F238E27FC236}">
                  <a16:creationId xmlns:a16="http://schemas.microsoft.com/office/drawing/2014/main" id="{99D0DA61-87D6-E87B-8FF3-2DA9610C4F57}"/>
                </a:ext>
              </a:extLst>
            </p:cNvPr>
            <p:cNvSpPr/>
            <p:nvPr/>
          </p:nvSpPr>
          <p:spPr>
            <a:xfrm rot="16200000" flipH="1">
              <a:off x="5189124" y="2428522"/>
              <a:ext cx="1676400" cy="117773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61C864-4C4F-C7F2-6B67-2151D538804F}"/>
              </a:ext>
            </a:extLst>
          </p:cNvPr>
          <p:cNvGrpSpPr/>
          <p:nvPr/>
        </p:nvGrpSpPr>
        <p:grpSpPr>
          <a:xfrm>
            <a:off x="6357479" y="3855591"/>
            <a:ext cx="5635160" cy="1789579"/>
            <a:chOff x="6357479" y="3855591"/>
            <a:chExt cx="5635160" cy="17895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926A6CA-66B0-12F2-3042-825FE7DE3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5064" y="4483120"/>
              <a:ext cx="3457575" cy="1162050"/>
            </a:xfrm>
            <a:prstGeom prst="rect">
              <a:avLst/>
            </a:prstGeom>
          </p:spPr>
        </p:pic>
        <p:sp>
          <p:nvSpPr>
            <p:cNvPr id="10" name="Arrow: U-Turn 9">
              <a:extLst>
                <a:ext uri="{FF2B5EF4-FFF2-40B4-BE49-F238E27FC236}">
                  <a16:creationId xmlns:a16="http://schemas.microsoft.com/office/drawing/2014/main" id="{F4CEB3DD-95A7-C70B-DBF6-2299ED162718}"/>
                </a:ext>
              </a:extLst>
            </p:cNvPr>
            <p:cNvSpPr/>
            <p:nvPr/>
          </p:nvSpPr>
          <p:spPr>
            <a:xfrm rot="16200000" flipH="1">
              <a:off x="6108148" y="4104922"/>
              <a:ext cx="1676400" cy="1177738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EA6A17D-0FA8-6386-D372-702FE9FCC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639" y="3759220"/>
            <a:ext cx="4181475" cy="13049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4BF0DF-0646-25DE-9F44-6FEA4E115E36}"/>
              </a:ext>
            </a:extLst>
          </p:cNvPr>
          <p:cNvSpPr/>
          <p:nvPr/>
        </p:nvSpPr>
        <p:spPr>
          <a:xfrm>
            <a:off x="6621541" y="4682511"/>
            <a:ext cx="809871" cy="2995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66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F9053-5CF7-4C25-E75C-1A0D6C7311D9}"/>
              </a:ext>
            </a:extLst>
          </p:cNvPr>
          <p:cNvSpPr txBox="1"/>
          <p:nvPr/>
        </p:nvSpPr>
        <p:spPr>
          <a:xfrm>
            <a:off x="537882" y="439271"/>
            <a:ext cx="16140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ML - tree</a:t>
            </a:r>
          </a:p>
          <a:p>
            <a:r>
              <a:rPr lang="en-NZ" dirty="0"/>
              <a:t>	Maximum</a:t>
            </a:r>
          </a:p>
          <a:p>
            <a:r>
              <a:rPr lang="en-NZ" dirty="0"/>
              <a:t>	Likelihood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A4A0F-5916-DAD1-3A24-F3696125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54556"/>
            <a:ext cx="4754126" cy="5871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E1324D-5777-99D8-7D5D-18F09487907A}"/>
              </a:ext>
            </a:extLst>
          </p:cNvPr>
          <p:cNvSpPr txBox="1"/>
          <p:nvPr/>
        </p:nvSpPr>
        <p:spPr>
          <a:xfrm>
            <a:off x="537882" y="4773723"/>
            <a:ext cx="6100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Keep in mind that if you have </a:t>
            </a:r>
          </a:p>
          <a:p>
            <a:r>
              <a:rPr lang="en-NZ" dirty="0"/>
              <a:t>10 samples, there is no difference between 92-95-97, since </a:t>
            </a:r>
          </a:p>
          <a:p>
            <a:r>
              <a:rPr lang="en-NZ" dirty="0"/>
              <a:t>all values equal 1 sample in 10.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0D5A3B-2AFD-56FF-EB59-70469C59862D}"/>
              </a:ext>
            </a:extLst>
          </p:cNvPr>
          <p:cNvCxnSpPr/>
          <p:nvPr/>
        </p:nvCxnSpPr>
        <p:spPr>
          <a:xfrm flipH="1">
            <a:off x="11062447" y="1080265"/>
            <a:ext cx="7888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A43704-5F4B-D627-6B90-707BCE28897C}"/>
              </a:ext>
            </a:extLst>
          </p:cNvPr>
          <p:cNvGrpSpPr/>
          <p:nvPr/>
        </p:nvGrpSpPr>
        <p:grpSpPr>
          <a:xfrm>
            <a:off x="537882" y="1557112"/>
            <a:ext cx="11322423" cy="369332"/>
            <a:chOff x="537882" y="1557112"/>
            <a:chExt cx="11322423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299CD7-4AEE-6EA9-D7F1-31CEE783CB8A}"/>
                </a:ext>
              </a:extLst>
            </p:cNvPr>
            <p:cNvCxnSpPr/>
            <p:nvPr/>
          </p:nvCxnSpPr>
          <p:spPr>
            <a:xfrm flipH="1">
              <a:off x="11071411" y="1752618"/>
              <a:ext cx="78889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53BE3D-8707-FAD0-7480-D78C09C469B3}"/>
                </a:ext>
              </a:extLst>
            </p:cNvPr>
            <p:cNvSpPr txBox="1"/>
            <p:nvPr/>
          </p:nvSpPr>
          <p:spPr>
            <a:xfrm>
              <a:off x="537882" y="1557112"/>
              <a:ext cx="61004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dirty="0"/>
                <a:t>Bootstrap is essentially subsampling x times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9E7694-71EC-3734-F757-7CD8B3CBE1B0}"/>
              </a:ext>
            </a:extLst>
          </p:cNvPr>
          <p:cNvGrpSpPr/>
          <p:nvPr/>
        </p:nvGrpSpPr>
        <p:grpSpPr>
          <a:xfrm>
            <a:off x="537882" y="2070838"/>
            <a:ext cx="11322423" cy="923330"/>
            <a:chOff x="537882" y="2070838"/>
            <a:chExt cx="1132242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35762B-6D0B-87A6-A350-C7D260CC0B8E}"/>
                </a:ext>
              </a:extLst>
            </p:cNvPr>
            <p:cNvSpPr txBox="1"/>
            <p:nvPr/>
          </p:nvSpPr>
          <p:spPr>
            <a:xfrm>
              <a:off x="537882" y="2070838"/>
              <a:ext cx="610048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dirty="0"/>
                <a:t>Model/Method are “substitution” models, </a:t>
              </a:r>
            </a:p>
            <a:p>
              <a:r>
                <a:rPr lang="en-NZ" dirty="0"/>
                <a:t>they account for the frequency of substation observed</a:t>
              </a:r>
            </a:p>
            <a:p>
              <a:r>
                <a:rPr lang="en-NZ" dirty="0"/>
                <a:t>in nature… these don’t do that much </a:t>
              </a:r>
              <a:r>
                <a:rPr lang="en-NZ" dirty="0" err="1"/>
                <a:t>tbh</a:t>
              </a:r>
              <a:endParaRPr lang="en-NZ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D8AA38-C4FB-48D9-D500-16DA9FC40EB4}"/>
                </a:ext>
              </a:extLst>
            </p:cNvPr>
            <p:cNvCxnSpPr/>
            <p:nvPr/>
          </p:nvCxnSpPr>
          <p:spPr>
            <a:xfrm flipH="1">
              <a:off x="11071411" y="2371183"/>
              <a:ext cx="78889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2BEDB8-1004-7B18-D333-9A7D0C919CA4}"/>
              </a:ext>
            </a:extLst>
          </p:cNvPr>
          <p:cNvGrpSpPr/>
          <p:nvPr/>
        </p:nvGrpSpPr>
        <p:grpSpPr>
          <a:xfrm>
            <a:off x="537882" y="3429000"/>
            <a:ext cx="11322423" cy="1200329"/>
            <a:chOff x="537882" y="3429000"/>
            <a:chExt cx="11322423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B32AA6-8366-C61F-8F13-4FD9B5606056}"/>
                </a:ext>
              </a:extLst>
            </p:cNvPr>
            <p:cNvSpPr txBox="1"/>
            <p:nvPr/>
          </p:nvSpPr>
          <p:spPr>
            <a:xfrm>
              <a:off x="537882" y="3429000"/>
              <a:ext cx="610048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dirty="0"/>
                <a:t>Partial deletion / full deletion / all sites</a:t>
              </a:r>
            </a:p>
            <a:p>
              <a:r>
                <a:rPr lang="en-NZ" dirty="0"/>
                <a:t>These values will determine whether or not an allele is </a:t>
              </a:r>
            </a:p>
            <a:p>
              <a:r>
                <a:rPr lang="en-NZ" dirty="0"/>
                <a:t>included based on the number of samples that have </a:t>
              </a:r>
            </a:p>
            <a:p>
              <a:r>
                <a:rPr lang="en-NZ" dirty="0"/>
                <a:t>missing data for that allele. 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6C4340-3AC2-AB4B-3207-6D813EFF7278}"/>
                </a:ext>
              </a:extLst>
            </p:cNvPr>
            <p:cNvCxnSpPr/>
            <p:nvPr/>
          </p:nvCxnSpPr>
          <p:spPr>
            <a:xfrm flipH="1">
              <a:off x="11071411" y="3751748"/>
              <a:ext cx="78889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F8A5C4-0636-4C71-F34F-95A3036B2540}"/>
              </a:ext>
            </a:extLst>
          </p:cNvPr>
          <p:cNvCxnSpPr/>
          <p:nvPr/>
        </p:nvCxnSpPr>
        <p:spPr>
          <a:xfrm flipH="1">
            <a:off x="11071411" y="5338501"/>
            <a:ext cx="78889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77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3EC4BE-639D-4485-B88C-36036887EFF0}"/>
              </a:ext>
            </a:extLst>
          </p:cNvPr>
          <p:cNvSpPr txBox="1"/>
          <p:nvPr/>
        </p:nvSpPr>
        <p:spPr>
          <a:xfrm>
            <a:off x="537882" y="439271"/>
            <a:ext cx="47035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MultiVCFAnalyzer</a:t>
            </a:r>
            <a:endParaRPr lang="en-NZ" dirty="0"/>
          </a:p>
          <a:p>
            <a:endParaRPr lang="en-NZ" dirty="0"/>
          </a:p>
          <a:p>
            <a:r>
              <a:rPr lang="en-NZ" dirty="0">
                <a:hlinkClick r:id="rId2"/>
              </a:rPr>
              <a:t>https://github.com/alexherbig/MultiVCFAnalyzer</a:t>
            </a:r>
            <a:r>
              <a:rPr lang="en-NZ" dirty="0"/>
              <a:t>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A5B49-6905-4903-9B11-C74B20BD2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934"/>
          <a:stretch/>
        </p:blipFill>
        <p:spPr>
          <a:xfrm>
            <a:off x="106413" y="1613647"/>
            <a:ext cx="7517328" cy="3989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8A5F97-79CE-4C40-9AFA-21A40C1D0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13" r="54850"/>
          <a:stretch/>
        </p:blipFill>
        <p:spPr>
          <a:xfrm>
            <a:off x="7881252" y="1810870"/>
            <a:ext cx="4213298" cy="33617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593726-0E50-4740-824E-3A24B952504B}"/>
              </a:ext>
            </a:extLst>
          </p:cNvPr>
          <p:cNvSpPr/>
          <p:nvPr/>
        </p:nvSpPr>
        <p:spPr>
          <a:xfrm>
            <a:off x="106412" y="5280212"/>
            <a:ext cx="3703587" cy="3944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8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084D93-3486-4870-BD38-383AC8E3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00" y="1294513"/>
            <a:ext cx="10420047" cy="3053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090FF-9A04-4FED-9538-858E22D1E41F}"/>
              </a:ext>
            </a:extLst>
          </p:cNvPr>
          <p:cNvSpPr txBox="1"/>
          <p:nvPr/>
        </p:nvSpPr>
        <p:spPr>
          <a:xfrm>
            <a:off x="537882" y="439271"/>
            <a:ext cx="6975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General Feature Format (GFF) and it’s most popular version 3.0 (GFF3)</a:t>
            </a:r>
            <a:br>
              <a:rPr lang="en-NZ" dirty="0"/>
            </a:br>
            <a:r>
              <a:rPr lang="en-NZ" dirty="0"/>
              <a:t>Using GFF to filter out features</a:t>
            </a:r>
          </a:p>
          <a:p>
            <a:endParaRPr lang="en-NZ" dirty="0"/>
          </a:p>
          <a:p>
            <a:endParaRPr lang="en-NZ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5B7A7D-4061-4884-B2CA-9BAA50B8B7C0}"/>
              </a:ext>
            </a:extLst>
          </p:cNvPr>
          <p:cNvGrpSpPr/>
          <p:nvPr/>
        </p:nvGrpSpPr>
        <p:grpSpPr>
          <a:xfrm>
            <a:off x="113992" y="1524000"/>
            <a:ext cx="1194855" cy="412376"/>
            <a:chOff x="113992" y="1524000"/>
            <a:chExt cx="1194855" cy="412376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76C9E36-3B72-479F-8051-51A4CD537FD0}"/>
                </a:ext>
              </a:extLst>
            </p:cNvPr>
            <p:cNvSpPr/>
            <p:nvPr/>
          </p:nvSpPr>
          <p:spPr>
            <a:xfrm>
              <a:off x="842682" y="1524000"/>
              <a:ext cx="466165" cy="412376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D00016-CB17-4795-B14F-36AB11F08D4E}"/>
                </a:ext>
              </a:extLst>
            </p:cNvPr>
            <p:cNvSpPr txBox="1"/>
            <p:nvPr/>
          </p:nvSpPr>
          <p:spPr>
            <a:xfrm>
              <a:off x="113992" y="152400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Meta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87DB63-1624-45C9-A77E-6CD7CB1772AF}"/>
              </a:ext>
            </a:extLst>
          </p:cNvPr>
          <p:cNvGrpSpPr/>
          <p:nvPr/>
        </p:nvGrpSpPr>
        <p:grpSpPr>
          <a:xfrm>
            <a:off x="-79585" y="2052011"/>
            <a:ext cx="1388432" cy="2125541"/>
            <a:chOff x="-79585" y="2052011"/>
            <a:chExt cx="1388432" cy="21255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AD5D53-5C31-4A82-93A2-A29D88ABC6DA}"/>
                </a:ext>
              </a:extLst>
            </p:cNvPr>
            <p:cNvSpPr txBox="1"/>
            <p:nvPr/>
          </p:nvSpPr>
          <p:spPr>
            <a:xfrm>
              <a:off x="-79585" y="2903220"/>
              <a:ext cx="976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Features</a:t>
              </a:r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4AAB795-2AB1-4EE0-93C8-87844FF4A743}"/>
                </a:ext>
              </a:extLst>
            </p:cNvPr>
            <p:cNvSpPr/>
            <p:nvPr/>
          </p:nvSpPr>
          <p:spPr>
            <a:xfrm>
              <a:off x="842682" y="2052011"/>
              <a:ext cx="466165" cy="2125541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772293-1F74-4CBC-8A7B-2E3CAF159211}"/>
              </a:ext>
            </a:extLst>
          </p:cNvPr>
          <p:cNvGrpSpPr/>
          <p:nvPr/>
        </p:nvGrpSpPr>
        <p:grpSpPr>
          <a:xfrm>
            <a:off x="9062431" y="4381281"/>
            <a:ext cx="2661810" cy="1145894"/>
            <a:chOff x="9062431" y="4381281"/>
            <a:chExt cx="2661810" cy="11458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43FF64A-AAAE-450B-8030-2F37F3041E53}"/>
                </a:ext>
              </a:extLst>
            </p:cNvPr>
            <p:cNvSpPr/>
            <p:nvPr/>
          </p:nvSpPr>
          <p:spPr>
            <a:xfrm>
              <a:off x="9233815" y="4880844"/>
              <a:ext cx="23190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Gobbeldiegook</a:t>
              </a:r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</a:rPr>
                <a:t>, </a:t>
              </a:r>
            </a:p>
            <a:p>
              <a:pPr algn="ctr"/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</a:rPr>
                <a:t>ID is important though</a:t>
              </a:r>
              <a:r>
                <a:rPr lang="en-GB" dirty="0"/>
                <a:t> </a:t>
              </a:r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0ADB6BF4-17D7-4140-84C2-75E2AE69AAFC}"/>
                </a:ext>
              </a:extLst>
            </p:cNvPr>
            <p:cNvSpPr/>
            <p:nvPr/>
          </p:nvSpPr>
          <p:spPr>
            <a:xfrm rot="16200000">
              <a:off x="10160253" y="3283459"/>
              <a:ext cx="466165" cy="266181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89FE50-0F2F-4B63-AA7C-F00D27E2E9BA}"/>
              </a:ext>
            </a:extLst>
          </p:cNvPr>
          <p:cNvGrpSpPr/>
          <p:nvPr/>
        </p:nvGrpSpPr>
        <p:grpSpPr>
          <a:xfrm>
            <a:off x="1676809" y="4381280"/>
            <a:ext cx="1126783" cy="868896"/>
            <a:chOff x="1676809" y="4381280"/>
            <a:chExt cx="1126783" cy="868896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2F18A886-37D9-45BD-AF65-450EB6C5AEDF}"/>
                </a:ext>
              </a:extLst>
            </p:cNvPr>
            <p:cNvSpPr/>
            <p:nvPr/>
          </p:nvSpPr>
          <p:spPr>
            <a:xfrm rot="16200000">
              <a:off x="2007119" y="4102309"/>
              <a:ext cx="466165" cy="102410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A9FD9F-D680-4D3D-94A0-CE7B9C36E2ED}"/>
                </a:ext>
              </a:extLst>
            </p:cNvPr>
            <p:cNvSpPr/>
            <p:nvPr/>
          </p:nvSpPr>
          <p:spPr>
            <a:xfrm>
              <a:off x="1676809" y="4880844"/>
              <a:ext cx="11267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</a:rPr>
                <a:t>Reference</a:t>
              </a:r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2900F6-468F-4985-9E8C-3D63E2C4649E}"/>
              </a:ext>
            </a:extLst>
          </p:cNvPr>
          <p:cNvGrpSpPr/>
          <p:nvPr/>
        </p:nvGrpSpPr>
        <p:grpSpPr>
          <a:xfrm>
            <a:off x="2876431" y="4381280"/>
            <a:ext cx="1659358" cy="868896"/>
            <a:chOff x="2876431" y="4381280"/>
            <a:chExt cx="1659358" cy="868896"/>
          </a:xfrm>
        </p:grpSpPr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ED30593F-7C7B-48E9-9B42-0FD5AF9BD8B9}"/>
                </a:ext>
              </a:extLst>
            </p:cNvPr>
            <p:cNvSpPr/>
            <p:nvPr/>
          </p:nvSpPr>
          <p:spPr>
            <a:xfrm rot="16200000">
              <a:off x="3473027" y="3784684"/>
              <a:ext cx="466165" cy="165935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4B58FC5-641B-4C50-813B-59BFF9232BC6}"/>
                </a:ext>
              </a:extLst>
            </p:cNvPr>
            <p:cNvSpPr/>
            <p:nvPr/>
          </p:nvSpPr>
          <p:spPr>
            <a:xfrm>
              <a:off x="3294073" y="4880844"/>
              <a:ext cx="824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</a:rPr>
                <a:t>Source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524EDA-7EE3-4AE9-B276-CBCFFD3376F3}"/>
              </a:ext>
            </a:extLst>
          </p:cNvPr>
          <p:cNvGrpSpPr/>
          <p:nvPr/>
        </p:nvGrpSpPr>
        <p:grpSpPr>
          <a:xfrm>
            <a:off x="4608626" y="4381280"/>
            <a:ext cx="627864" cy="868896"/>
            <a:chOff x="4608626" y="4381280"/>
            <a:chExt cx="627864" cy="8688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64FFCD-B9B1-4973-A1CE-BC2C7198254C}"/>
                </a:ext>
              </a:extLst>
            </p:cNvPr>
            <p:cNvSpPr/>
            <p:nvPr/>
          </p:nvSpPr>
          <p:spPr>
            <a:xfrm>
              <a:off x="4608626" y="4880844"/>
              <a:ext cx="6278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</a:rPr>
                <a:t>Type</a:t>
              </a:r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48C8F6-7DF9-41E9-BF56-A76C8CBC578E}"/>
                </a:ext>
              </a:extLst>
            </p:cNvPr>
            <p:cNvCxnSpPr>
              <a:cxnSpLocks/>
            </p:cNvCxnSpPr>
            <p:nvPr/>
          </p:nvCxnSpPr>
          <p:spPr>
            <a:xfrm>
              <a:off x="4922558" y="4381280"/>
              <a:ext cx="0" cy="4995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EAE75B-09F1-4A1F-84FF-0C88CC0CCC94}"/>
              </a:ext>
            </a:extLst>
          </p:cNvPr>
          <p:cNvGrpSpPr/>
          <p:nvPr/>
        </p:nvGrpSpPr>
        <p:grpSpPr>
          <a:xfrm>
            <a:off x="5463711" y="4381280"/>
            <a:ext cx="632289" cy="868896"/>
            <a:chOff x="5463711" y="4381280"/>
            <a:chExt cx="632289" cy="8688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BD2595-307F-439E-B31D-16D49F6D5B47}"/>
                </a:ext>
              </a:extLst>
            </p:cNvPr>
            <p:cNvSpPr/>
            <p:nvPr/>
          </p:nvSpPr>
          <p:spPr>
            <a:xfrm>
              <a:off x="5463711" y="4880844"/>
              <a:ext cx="632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</a:rPr>
                <a:t>Start</a:t>
              </a:r>
              <a:endParaRPr lang="en-US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B9A47-5CC9-4432-A77B-36F2CB56EB07}"/>
                </a:ext>
              </a:extLst>
            </p:cNvPr>
            <p:cNvCxnSpPr>
              <a:cxnSpLocks/>
            </p:cNvCxnSpPr>
            <p:nvPr/>
          </p:nvCxnSpPr>
          <p:spPr>
            <a:xfrm>
              <a:off x="5782345" y="4381280"/>
              <a:ext cx="0" cy="4995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815E54D-B380-4E37-9DA8-114A08349AA9}"/>
              </a:ext>
            </a:extLst>
          </p:cNvPr>
          <p:cNvGrpSpPr/>
          <p:nvPr/>
        </p:nvGrpSpPr>
        <p:grpSpPr>
          <a:xfrm>
            <a:off x="6229097" y="4381280"/>
            <a:ext cx="540533" cy="868896"/>
            <a:chOff x="6229097" y="4381280"/>
            <a:chExt cx="540533" cy="8688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BD865B-A8C6-46F2-9DE1-8C81F96FFC0B}"/>
                </a:ext>
              </a:extLst>
            </p:cNvPr>
            <p:cNvSpPr/>
            <p:nvPr/>
          </p:nvSpPr>
          <p:spPr>
            <a:xfrm>
              <a:off x="6229097" y="4880844"/>
              <a:ext cx="5405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</a:rPr>
                <a:t>End</a:t>
              </a:r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307B25-B879-474A-8A50-0F004CC4CE58}"/>
                </a:ext>
              </a:extLst>
            </p:cNvPr>
            <p:cNvCxnSpPr>
              <a:cxnSpLocks/>
            </p:cNvCxnSpPr>
            <p:nvPr/>
          </p:nvCxnSpPr>
          <p:spPr>
            <a:xfrm>
              <a:off x="6523704" y="4381280"/>
              <a:ext cx="0" cy="4995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A8CBC5-E6A7-4306-A508-7C559EC72CD0}"/>
              </a:ext>
            </a:extLst>
          </p:cNvPr>
          <p:cNvGrpSpPr/>
          <p:nvPr/>
        </p:nvGrpSpPr>
        <p:grpSpPr>
          <a:xfrm>
            <a:off x="6769630" y="4381280"/>
            <a:ext cx="700705" cy="868896"/>
            <a:chOff x="6769630" y="4381280"/>
            <a:chExt cx="700705" cy="8688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6BF907-8CE4-4B8A-9D61-0799882DC661}"/>
                </a:ext>
              </a:extLst>
            </p:cNvPr>
            <p:cNvSpPr/>
            <p:nvPr/>
          </p:nvSpPr>
          <p:spPr>
            <a:xfrm>
              <a:off x="6769630" y="4880844"/>
              <a:ext cx="7007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</a:rPr>
                <a:t>Score</a:t>
              </a:r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3A2B05C-873E-4A40-90BF-7D1A845B1954}"/>
                </a:ext>
              </a:extLst>
            </p:cNvPr>
            <p:cNvCxnSpPr>
              <a:cxnSpLocks/>
            </p:cNvCxnSpPr>
            <p:nvPr/>
          </p:nvCxnSpPr>
          <p:spPr>
            <a:xfrm>
              <a:off x="7119982" y="4381280"/>
              <a:ext cx="0" cy="4995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81EAAAD-4F9B-4947-840C-0D624B236206}"/>
              </a:ext>
            </a:extLst>
          </p:cNvPr>
          <p:cNvGrpSpPr/>
          <p:nvPr/>
        </p:nvGrpSpPr>
        <p:grpSpPr>
          <a:xfrm>
            <a:off x="7470335" y="4381280"/>
            <a:ext cx="797078" cy="868896"/>
            <a:chOff x="7470335" y="4381280"/>
            <a:chExt cx="797078" cy="86889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E64CD0-6616-4F67-91A2-5DD837ABAC59}"/>
                </a:ext>
              </a:extLst>
            </p:cNvPr>
            <p:cNvSpPr/>
            <p:nvPr/>
          </p:nvSpPr>
          <p:spPr>
            <a:xfrm>
              <a:off x="7470335" y="4880844"/>
              <a:ext cx="797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</a:rPr>
                <a:t>Strand</a:t>
              </a:r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FDFA904-AE00-4E4F-A806-98FAF8EC1F98}"/>
                </a:ext>
              </a:extLst>
            </p:cNvPr>
            <p:cNvCxnSpPr>
              <a:cxnSpLocks/>
            </p:cNvCxnSpPr>
            <p:nvPr/>
          </p:nvCxnSpPr>
          <p:spPr>
            <a:xfrm>
              <a:off x="7798992" y="4381280"/>
              <a:ext cx="0" cy="4995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5C3F3F-06BB-4038-8572-3B139C51A53A}"/>
              </a:ext>
            </a:extLst>
          </p:cNvPr>
          <p:cNvGrpSpPr/>
          <p:nvPr/>
        </p:nvGrpSpPr>
        <p:grpSpPr>
          <a:xfrm>
            <a:off x="8228407" y="4381280"/>
            <a:ext cx="776238" cy="868896"/>
            <a:chOff x="8228407" y="4381280"/>
            <a:chExt cx="776238" cy="8688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8E021C-10E6-4158-A347-9D6C2C00430C}"/>
                </a:ext>
              </a:extLst>
            </p:cNvPr>
            <p:cNvSpPr/>
            <p:nvPr/>
          </p:nvSpPr>
          <p:spPr>
            <a:xfrm>
              <a:off x="8228407" y="4880844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Calibri" panose="020F0502020204030204" pitchFamily="34" charset="0"/>
                </a:rPr>
                <a:t>Frame</a:t>
              </a:r>
              <a:endParaRPr lang="en-US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F39E830-0BBE-4690-935A-F5C049067BA4}"/>
                </a:ext>
              </a:extLst>
            </p:cNvPr>
            <p:cNvCxnSpPr>
              <a:cxnSpLocks/>
            </p:cNvCxnSpPr>
            <p:nvPr/>
          </p:nvCxnSpPr>
          <p:spPr>
            <a:xfrm>
              <a:off x="8593324" y="4381280"/>
              <a:ext cx="0" cy="4995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00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E91984-BD2B-4B59-B684-548242756249}"/>
              </a:ext>
            </a:extLst>
          </p:cNvPr>
          <p:cNvSpPr txBox="1"/>
          <p:nvPr/>
        </p:nvSpPr>
        <p:spPr>
          <a:xfrm>
            <a:off x="537882" y="439271"/>
            <a:ext cx="3337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Clarification on Strand and Frame</a:t>
            </a:r>
          </a:p>
          <a:p>
            <a:endParaRPr lang="en-NZ" dirty="0"/>
          </a:p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15565-EA9B-4F91-88DD-0FD3C7381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5" y="481616"/>
            <a:ext cx="6848475" cy="5133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22AB5-E875-48AB-A7D6-384CB2D899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t="59939" r="38367" b="16058"/>
          <a:stretch/>
        </p:blipFill>
        <p:spPr>
          <a:xfrm>
            <a:off x="253496" y="2858480"/>
            <a:ext cx="6029608" cy="1448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FCAA3-8FF3-4E5A-82D8-74DA9E13F59F}"/>
              </a:ext>
            </a:extLst>
          </p:cNvPr>
          <p:cNvSpPr txBox="1"/>
          <p:nvPr/>
        </p:nvSpPr>
        <p:spPr>
          <a:xfrm>
            <a:off x="253496" y="1658151"/>
            <a:ext cx="1628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5’ &gt; 3’</a:t>
            </a:r>
          </a:p>
          <a:p>
            <a:r>
              <a:rPr lang="en-GB" dirty="0"/>
              <a:t>Leading strand</a:t>
            </a:r>
          </a:p>
          <a:p>
            <a:r>
              <a:rPr lang="en-GB" dirty="0"/>
              <a:t>Forward strand</a:t>
            </a:r>
          </a:p>
          <a:p>
            <a:r>
              <a:rPr lang="en-GB" dirty="0"/>
              <a:t>+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6484F-A140-4E0A-ACE7-8A799E60D63B}"/>
              </a:ext>
            </a:extLst>
          </p:cNvPr>
          <p:cNvSpPr txBox="1"/>
          <p:nvPr/>
        </p:nvSpPr>
        <p:spPr>
          <a:xfrm>
            <a:off x="253495" y="4305060"/>
            <a:ext cx="1579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Lagging strand</a:t>
            </a:r>
          </a:p>
          <a:p>
            <a:r>
              <a:rPr lang="en-GB" dirty="0"/>
              <a:t>Reverse strand</a:t>
            </a:r>
          </a:p>
          <a:p>
            <a:r>
              <a:rPr lang="en-GB" dirty="0"/>
              <a:t>-</a:t>
            </a:r>
          </a:p>
          <a:p>
            <a:r>
              <a:rPr lang="en-GB" dirty="0"/>
              <a:t>3’ &gt; 5’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2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194E1-90FD-43CB-888B-621472FF44FC}"/>
              </a:ext>
            </a:extLst>
          </p:cNvPr>
          <p:cNvSpPr txBox="1"/>
          <p:nvPr/>
        </p:nvSpPr>
        <p:spPr>
          <a:xfrm>
            <a:off x="537882" y="439271"/>
            <a:ext cx="1173058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Features to consider to filter out</a:t>
            </a:r>
          </a:p>
          <a:p>
            <a:endParaRPr lang="en-NZ" dirty="0"/>
          </a:p>
          <a:p>
            <a:r>
              <a:rPr lang="en-NZ" dirty="0"/>
              <a:t>Repetitive elements (things that attract non-target reads = false SNPs / increased coverage of wrong SNPs)</a:t>
            </a:r>
          </a:p>
          <a:p>
            <a:r>
              <a:rPr lang="en-NZ" dirty="0"/>
              <a:t>	Method: </a:t>
            </a:r>
            <a:r>
              <a:rPr lang="en-NZ" dirty="0" err="1"/>
              <a:t>Dustmasker</a:t>
            </a:r>
            <a:r>
              <a:rPr lang="en-NZ" dirty="0"/>
              <a:t>, </a:t>
            </a:r>
            <a:r>
              <a:rPr lang="en-NZ" dirty="0" err="1"/>
              <a:t>Repeatmasker</a:t>
            </a:r>
            <a:r>
              <a:rPr lang="en-NZ" dirty="0"/>
              <a:t>, </a:t>
            </a:r>
            <a:r>
              <a:rPr lang="en-NZ" dirty="0" err="1"/>
              <a:t>RepBase</a:t>
            </a:r>
            <a:r>
              <a:rPr lang="en-NZ" dirty="0"/>
              <a:t> (need non-commercial free license), etc</a:t>
            </a:r>
          </a:p>
          <a:p>
            <a:endParaRPr lang="en-NZ" dirty="0"/>
          </a:p>
          <a:p>
            <a:r>
              <a:rPr lang="en-NZ" dirty="0"/>
              <a:t>tRNA / rRNA (transfer RNA, ribosomal RNA), highly conserved elements = attracts reads from closely related organisms</a:t>
            </a:r>
          </a:p>
          <a:p>
            <a:r>
              <a:rPr lang="en-NZ" dirty="0"/>
              <a:t>	Method: Simple ‘grep’ or copy paste of lines from the original genome’s </a:t>
            </a:r>
            <a:r>
              <a:rPr lang="en-NZ" dirty="0" err="1"/>
              <a:t>gff</a:t>
            </a:r>
            <a:r>
              <a:rPr lang="en-NZ" dirty="0"/>
              <a:t>. If not available, </a:t>
            </a:r>
          </a:p>
          <a:p>
            <a:r>
              <a:rPr lang="en-NZ" dirty="0"/>
              <a:t>		     </a:t>
            </a:r>
            <a:r>
              <a:rPr lang="en-NZ" dirty="0" err="1"/>
              <a:t>denovo</a:t>
            </a:r>
            <a:r>
              <a:rPr lang="en-NZ" dirty="0"/>
              <a:t> annotations using </a:t>
            </a:r>
            <a:r>
              <a:rPr lang="en-NZ" dirty="0" err="1"/>
              <a:t>Prokka</a:t>
            </a:r>
            <a:r>
              <a:rPr lang="en-NZ" dirty="0"/>
              <a:t>. Direct mapping as a last resort and manually copy/pasting the coordinates</a:t>
            </a:r>
          </a:p>
          <a:p>
            <a:endParaRPr lang="en-NZ" dirty="0"/>
          </a:p>
          <a:p>
            <a:r>
              <a:rPr lang="en-NZ" dirty="0"/>
              <a:t>“Recombinant” positions, positions most likely derived through HGT </a:t>
            </a:r>
          </a:p>
          <a:p>
            <a:r>
              <a:rPr lang="en-NZ" dirty="0"/>
              <a:t>	Method: </a:t>
            </a:r>
            <a:r>
              <a:rPr lang="en-NZ" dirty="0" err="1"/>
              <a:t>ClonalFrameML</a:t>
            </a:r>
            <a:r>
              <a:rPr lang="en-NZ" dirty="0"/>
              <a:t>, Gubbins</a:t>
            </a:r>
          </a:p>
          <a:p>
            <a:endParaRPr lang="en-NZ" dirty="0"/>
          </a:p>
          <a:p>
            <a:r>
              <a:rPr lang="en-NZ" dirty="0"/>
              <a:t>Low complexity regions / regions that are shared with organisms that could have piggy-backed on the capture.</a:t>
            </a:r>
            <a:br>
              <a:rPr lang="en-NZ" dirty="0"/>
            </a:br>
            <a:r>
              <a:rPr lang="en-NZ" dirty="0"/>
              <a:t>	Method: </a:t>
            </a:r>
            <a:r>
              <a:rPr lang="en-NZ" dirty="0" err="1"/>
              <a:t>SNPevaluation</a:t>
            </a:r>
            <a:r>
              <a:rPr lang="en-NZ" dirty="0"/>
              <a:t>, you run a “stringent”* and “non-stringent”** eager mapping, run </a:t>
            </a:r>
            <a:r>
              <a:rPr lang="en-NZ" dirty="0" err="1"/>
              <a:t>MultiVCFAnalyzer</a:t>
            </a:r>
            <a:r>
              <a:rPr lang="en-NZ" dirty="0"/>
              <a:t> on your </a:t>
            </a:r>
          </a:p>
          <a:p>
            <a:r>
              <a:rPr lang="en-NZ" dirty="0"/>
              <a:t>		      stringently mapped VCF.  You then use the </a:t>
            </a:r>
            <a:r>
              <a:rPr lang="en-NZ" dirty="0" err="1"/>
              <a:t>SNPtable</a:t>
            </a:r>
            <a:r>
              <a:rPr lang="en-NZ" dirty="0"/>
              <a:t> from the stringent mapped, and pick the stringent </a:t>
            </a:r>
            <a:br>
              <a:rPr lang="en-NZ" dirty="0"/>
            </a:br>
            <a:r>
              <a:rPr lang="en-NZ" dirty="0"/>
              <a:t>                    and non-stringent mapped VCFs and analyse them as mentioned in the meeting with Alexander. </a:t>
            </a:r>
            <a:br>
              <a:rPr lang="en-NZ" dirty="0"/>
            </a:br>
            <a:r>
              <a:rPr lang="en-NZ" dirty="0"/>
              <a:t>		     The profile will be added to the zip of this class, these are the parameters to check, and also you manually have</a:t>
            </a:r>
          </a:p>
          <a:p>
            <a:r>
              <a:rPr lang="en-NZ" dirty="0"/>
              <a:t>                   get it to show the mean coverage ratio of the non-stringent divided by the stringent. </a:t>
            </a:r>
          </a:p>
          <a:p>
            <a:endParaRPr lang="en-NZ" dirty="0"/>
          </a:p>
          <a:p>
            <a:endParaRPr lang="en-NZ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9F3F30-4744-496E-BA6C-1331A5DF76A8}"/>
              </a:ext>
            </a:extLst>
          </p:cNvPr>
          <p:cNvSpPr/>
          <p:nvPr/>
        </p:nvSpPr>
        <p:spPr>
          <a:xfrm>
            <a:off x="0" y="5779305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* </a:t>
            </a:r>
            <a:r>
              <a:rPr lang="en-US" dirty="0"/>
              <a:t>--</a:t>
            </a:r>
            <a:r>
              <a:rPr lang="en-US" dirty="0" err="1"/>
              <a:t>bwaalnn</a:t>
            </a:r>
            <a:r>
              <a:rPr lang="en-US" dirty="0"/>
              <a:t> 0.1 --</a:t>
            </a:r>
            <a:r>
              <a:rPr lang="en-US" dirty="0" err="1"/>
              <a:t>bwaalnl</a:t>
            </a:r>
            <a:r>
              <a:rPr lang="en-US" dirty="0"/>
              <a:t> 32       **</a:t>
            </a:r>
            <a:r>
              <a:rPr lang="en-NZ" dirty="0"/>
              <a:t>* </a:t>
            </a:r>
            <a:r>
              <a:rPr lang="en-US" dirty="0"/>
              <a:t>--</a:t>
            </a:r>
            <a:r>
              <a:rPr lang="en-US" dirty="0" err="1"/>
              <a:t>bwaalnn</a:t>
            </a:r>
            <a:r>
              <a:rPr lang="en-US" dirty="0"/>
              <a:t> 0.01 --</a:t>
            </a:r>
            <a:r>
              <a:rPr lang="en-US" dirty="0" err="1"/>
              <a:t>bwaalnl</a:t>
            </a:r>
            <a:r>
              <a:rPr lang="en-US" dirty="0"/>
              <a:t> 16</a:t>
            </a: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3278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00067F3-D04C-4D13-A2CF-98FD2875D23C}"/>
              </a:ext>
            </a:extLst>
          </p:cNvPr>
          <p:cNvSpPr/>
          <p:nvPr/>
        </p:nvSpPr>
        <p:spPr>
          <a:xfrm>
            <a:off x="0" y="4990599"/>
            <a:ext cx="12192000" cy="6300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Descendants</a:t>
            </a:r>
            <a:endParaRPr lang="en-US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E9F262-CE17-49F1-A439-22570BE680C7}"/>
              </a:ext>
            </a:extLst>
          </p:cNvPr>
          <p:cNvSpPr/>
          <p:nvPr/>
        </p:nvSpPr>
        <p:spPr>
          <a:xfrm>
            <a:off x="0" y="4000913"/>
            <a:ext cx="12192000" cy="9943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CA </a:t>
            </a:r>
            <a:br>
              <a:rPr lang="en-GB" sz="1600" dirty="0"/>
            </a:br>
            <a:r>
              <a:rPr lang="en-GB" sz="1600" dirty="0"/>
              <a:t>(Common Ancestors)</a:t>
            </a:r>
            <a:endParaRPr lang="en-US" sz="16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01579C-8B07-4FCB-B70E-CDB0592C1371}"/>
              </a:ext>
            </a:extLst>
          </p:cNvPr>
          <p:cNvSpPr/>
          <p:nvPr/>
        </p:nvSpPr>
        <p:spPr>
          <a:xfrm>
            <a:off x="0" y="2909376"/>
            <a:ext cx="12192000" cy="10886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LCA </a:t>
            </a:r>
            <a:br>
              <a:rPr lang="en-GB" sz="1600" dirty="0"/>
            </a:br>
            <a:r>
              <a:rPr lang="en-GB" sz="1600" dirty="0"/>
              <a:t>(Lowest/Last Common Ancestor)</a:t>
            </a:r>
          </a:p>
          <a:p>
            <a:r>
              <a:rPr lang="en-GB" sz="1600" dirty="0"/>
              <a:t>MRCA</a:t>
            </a:r>
          </a:p>
          <a:p>
            <a:r>
              <a:rPr lang="en-GB" sz="1600" dirty="0"/>
              <a:t>(Most Recent Common Ancestor)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876874-D8CA-4714-9A17-E08BA6419BF7}"/>
              </a:ext>
            </a:extLst>
          </p:cNvPr>
          <p:cNvSpPr/>
          <p:nvPr/>
        </p:nvSpPr>
        <p:spPr>
          <a:xfrm>
            <a:off x="503920" y="358522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u="sng" dirty="0"/>
              <a:t>MP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83B6B7B-A079-4215-81F0-693F8FFF6A53}"/>
              </a:ext>
            </a:extLst>
          </p:cNvPr>
          <p:cNvGrpSpPr/>
          <p:nvPr/>
        </p:nvGrpSpPr>
        <p:grpSpPr>
          <a:xfrm>
            <a:off x="2102631" y="257538"/>
            <a:ext cx="7507981" cy="2556159"/>
            <a:chOff x="2102631" y="257538"/>
            <a:chExt cx="7507981" cy="255615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405922-6FD3-4D49-A56A-8C79DB807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45" y="264951"/>
              <a:ext cx="2039105" cy="213730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F867736-7BD6-454E-910A-30BE0D9B5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631" y="264952"/>
              <a:ext cx="1887753" cy="2133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44D3DE-2672-4E7F-A5BD-5817CE0A5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6" r="11076"/>
            <a:stretch/>
          </p:blipFill>
          <p:spPr>
            <a:xfrm>
              <a:off x="3990384" y="264952"/>
              <a:ext cx="2239861" cy="213730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56A9138-E3DD-40E4-B296-9526FC153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350" y="257538"/>
              <a:ext cx="1341262" cy="214101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F56863-95B8-405D-BBC3-F6029192D531}"/>
                </a:ext>
              </a:extLst>
            </p:cNvPr>
            <p:cNvSpPr txBox="1"/>
            <p:nvPr/>
          </p:nvSpPr>
          <p:spPr>
            <a:xfrm>
              <a:off x="2877255" y="240226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2976D5-4AA4-4FC6-AF2A-A71189E4FF56}"/>
                </a:ext>
              </a:extLst>
            </p:cNvPr>
            <p:cNvSpPr txBox="1"/>
            <p:nvPr/>
          </p:nvSpPr>
          <p:spPr>
            <a:xfrm>
              <a:off x="4933874" y="2402260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3446EA-1539-4C22-8506-332041936DFD}"/>
                </a:ext>
              </a:extLst>
            </p:cNvPr>
            <p:cNvSpPr txBox="1"/>
            <p:nvPr/>
          </p:nvSpPr>
          <p:spPr>
            <a:xfrm>
              <a:off x="7080520" y="244436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8915A24-4705-4745-9BA5-04D033812397}"/>
                </a:ext>
              </a:extLst>
            </p:cNvPr>
            <p:cNvSpPr txBox="1"/>
            <p:nvPr/>
          </p:nvSpPr>
          <p:spPr>
            <a:xfrm>
              <a:off x="8765895" y="2420175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3838D78-5037-4B24-81E2-CE9565A1CFAF}"/>
              </a:ext>
            </a:extLst>
          </p:cNvPr>
          <p:cNvGrpSpPr/>
          <p:nvPr/>
        </p:nvGrpSpPr>
        <p:grpSpPr>
          <a:xfrm>
            <a:off x="2436783" y="2991326"/>
            <a:ext cx="2952464" cy="2629296"/>
            <a:chOff x="2436783" y="2991326"/>
            <a:chExt cx="2952464" cy="262929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2C315C-0FA4-4DB5-B347-20DB63E1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783" y="2991326"/>
              <a:ext cx="2952464" cy="262929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1873F2-734E-412C-AC82-EE9A1C0649F9}"/>
                </a:ext>
              </a:extLst>
            </p:cNvPr>
            <p:cNvSpPr txBox="1"/>
            <p:nvPr/>
          </p:nvSpPr>
          <p:spPr>
            <a:xfrm>
              <a:off x="4107839" y="5152846"/>
              <a:ext cx="286970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A43713-205C-402C-9758-0B30425AD6B4}"/>
                </a:ext>
              </a:extLst>
            </p:cNvPr>
            <p:cNvSpPr txBox="1"/>
            <p:nvPr/>
          </p:nvSpPr>
          <p:spPr>
            <a:xfrm>
              <a:off x="3448450" y="5152846"/>
              <a:ext cx="317684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57F118-CE5B-4C63-A5F2-2155573F79AA}"/>
                </a:ext>
              </a:extLst>
            </p:cNvPr>
            <p:cNvSpPr txBox="1"/>
            <p:nvPr/>
          </p:nvSpPr>
          <p:spPr>
            <a:xfrm>
              <a:off x="2568958" y="5152846"/>
              <a:ext cx="308908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3C20BC-70ED-4950-BD0F-9DDDABB0571D}"/>
                </a:ext>
              </a:extLst>
            </p:cNvPr>
            <p:cNvSpPr txBox="1"/>
            <p:nvPr/>
          </p:nvSpPr>
          <p:spPr>
            <a:xfrm>
              <a:off x="4941428" y="5152846"/>
              <a:ext cx="326460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  <a:endParaRPr lang="en-US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38B5D20-D5D3-4416-954F-92549BDC4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564" y="2991327"/>
            <a:ext cx="2952464" cy="2629296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C68C1D53-4328-437F-982F-096074720D75}"/>
              </a:ext>
            </a:extLst>
          </p:cNvPr>
          <p:cNvGrpSpPr/>
          <p:nvPr/>
        </p:nvGrpSpPr>
        <p:grpSpPr>
          <a:xfrm>
            <a:off x="5900332" y="5152846"/>
            <a:ext cx="2659440" cy="390617"/>
            <a:chOff x="5900332" y="5152846"/>
            <a:chExt cx="2659440" cy="39061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30F597-CBE1-4226-9C9A-76278181DF39}"/>
                </a:ext>
              </a:extLst>
            </p:cNvPr>
            <p:cNvSpPr txBox="1"/>
            <p:nvPr/>
          </p:nvSpPr>
          <p:spPr>
            <a:xfrm>
              <a:off x="7439213" y="5152846"/>
              <a:ext cx="317684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993727-0EFF-4404-B793-E505FADC745A}"/>
                </a:ext>
              </a:extLst>
            </p:cNvPr>
            <p:cNvSpPr txBox="1"/>
            <p:nvPr/>
          </p:nvSpPr>
          <p:spPr>
            <a:xfrm>
              <a:off x="6779823" y="5152846"/>
              <a:ext cx="326460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EF32BC2-B748-4032-B50E-92BAE46F04DA}"/>
                </a:ext>
              </a:extLst>
            </p:cNvPr>
            <p:cNvSpPr txBox="1"/>
            <p:nvPr/>
          </p:nvSpPr>
          <p:spPr>
            <a:xfrm>
              <a:off x="5900332" y="5152846"/>
              <a:ext cx="308908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EA001C0-FCCE-4AAC-A958-7ECCB52EFCFB}"/>
                </a:ext>
              </a:extLst>
            </p:cNvPr>
            <p:cNvSpPr txBox="1"/>
            <p:nvPr/>
          </p:nvSpPr>
          <p:spPr>
            <a:xfrm>
              <a:off x="8272802" y="5152846"/>
              <a:ext cx="286970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779B06-8A1F-4525-A0F8-5AB8EFFB96B9}"/>
              </a:ext>
            </a:extLst>
          </p:cNvPr>
          <p:cNvGrpSpPr/>
          <p:nvPr/>
        </p:nvGrpSpPr>
        <p:grpSpPr>
          <a:xfrm>
            <a:off x="9110346" y="2991327"/>
            <a:ext cx="2952464" cy="2629296"/>
            <a:chOff x="9110346" y="2991327"/>
            <a:chExt cx="2952464" cy="262929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D1AC053-E616-4C76-85B2-502E22F5B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0346" y="2991327"/>
              <a:ext cx="2952464" cy="2629296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F3C57D-FF3E-4290-839B-5C774FDEAD22}"/>
                </a:ext>
              </a:extLst>
            </p:cNvPr>
            <p:cNvSpPr txBox="1"/>
            <p:nvPr/>
          </p:nvSpPr>
          <p:spPr>
            <a:xfrm>
              <a:off x="10796978" y="5152846"/>
              <a:ext cx="317684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5E38C1-2071-4C08-BC70-E82FAD8CAADC}"/>
                </a:ext>
              </a:extLst>
            </p:cNvPr>
            <p:cNvSpPr txBox="1"/>
            <p:nvPr/>
          </p:nvSpPr>
          <p:spPr>
            <a:xfrm>
              <a:off x="10137589" y="5152846"/>
              <a:ext cx="286970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D51EB4C-E056-47E4-9F46-0CBAC1A28480}"/>
                </a:ext>
              </a:extLst>
            </p:cNvPr>
            <p:cNvSpPr txBox="1"/>
            <p:nvPr/>
          </p:nvSpPr>
          <p:spPr>
            <a:xfrm>
              <a:off x="9258097" y="5152846"/>
              <a:ext cx="308908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FB9046-5AB5-4F81-911D-DF0A255EFAB6}"/>
                </a:ext>
              </a:extLst>
            </p:cNvPr>
            <p:cNvSpPr txBox="1"/>
            <p:nvPr/>
          </p:nvSpPr>
          <p:spPr>
            <a:xfrm>
              <a:off x="11630567" y="5152846"/>
              <a:ext cx="326460" cy="390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72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A626D-DC4A-4549-8546-58B8203B7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5" y="2343150"/>
            <a:ext cx="4705350" cy="217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3486-94B3-4021-9704-6CC872585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3733018" y="2163778"/>
            <a:ext cx="4840614" cy="25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712C83-0110-4614-B9F8-65867E824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769217"/>
              </p:ext>
            </p:extLst>
          </p:nvPr>
        </p:nvGraphicFramePr>
        <p:xfrm>
          <a:off x="2997636" y="3428442"/>
          <a:ext cx="5541208" cy="216453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385302">
                  <a:extLst>
                    <a:ext uri="{9D8B030D-6E8A-4147-A177-3AD203B41FA5}">
                      <a16:colId xmlns:a16="http://schemas.microsoft.com/office/drawing/2014/main" val="805123614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4156509655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3726505965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260457599"/>
                    </a:ext>
                  </a:extLst>
                </a:gridCol>
              </a:tblGrid>
              <a:tr h="432907"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Tree1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Tree2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Tree3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383678406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Shirt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1890211698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Skin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3166676168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Eyes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1111317813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SUM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2327395839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DEE94FDF-7ADF-4069-A34F-66DB37C32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33070"/>
              </p:ext>
            </p:extLst>
          </p:nvPr>
        </p:nvGraphicFramePr>
        <p:xfrm>
          <a:off x="2997636" y="3428442"/>
          <a:ext cx="5541208" cy="216453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385302">
                  <a:extLst>
                    <a:ext uri="{9D8B030D-6E8A-4147-A177-3AD203B41FA5}">
                      <a16:colId xmlns:a16="http://schemas.microsoft.com/office/drawing/2014/main" val="805123614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4156509655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3726505965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260457599"/>
                    </a:ext>
                  </a:extLst>
                </a:gridCol>
              </a:tblGrid>
              <a:tr h="432907"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Tree1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Tree2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Tree3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383678406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Shirt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1890211698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Skin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3166676168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Eyes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1111317813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SUM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2327395839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1DDCFBA9-27B1-415F-87F7-F0728AC50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065130"/>
              </p:ext>
            </p:extLst>
          </p:nvPr>
        </p:nvGraphicFramePr>
        <p:xfrm>
          <a:off x="2997636" y="3428442"/>
          <a:ext cx="5541208" cy="216453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385302">
                  <a:extLst>
                    <a:ext uri="{9D8B030D-6E8A-4147-A177-3AD203B41FA5}">
                      <a16:colId xmlns:a16="http://schemas.microsoft.com/office/drawing/2014/main" val="805123614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4156509655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3726505965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260457599"/>
                    </a:ext>
                  </a:extLst>
                </a:gridCol>
              </a:tblGrid>
              <a:tr h="432907"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Tree1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Tree2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Tree3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383678406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Shirt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1890211698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Skin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3166676168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Eyes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1111317813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SUM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2327395839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791E0C31-BEE1-438E-AB51-49C4FE04F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74834"/>
              </p:ext>
            </p:extLst>
          </p:nvPr>
        </p:nvGraphicFramePr>
        <p:xfrm>
          <a:off x="2997636" y="3428442"/>
          <a:ext cx="5541208" cy="216453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385302">
                  <a:extLst>
                    <a:ext uri="{9D8B030D-6E8A-4147-A177-3AD203B41FA5}">
                      <a16:colId xmlns:a16="http://schemas.microsoft.com/office/drawing/2014/main" val="805123614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4156509655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3726505965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260457599"/>
                    </a:ext>
                  </a:extLst>
                </a:gridCol>
              </a:tblGrid>
              <a:tr h="432907"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Tree1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Tree2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Tree3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383678406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Shirt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1890211698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Skin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3166676168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Eyes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1111317813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SUM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2327395839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4C1E86FA-C806-4E30-9ACD-CA142DCB6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279610"/>
              </p:ext>
            </p:extLst>
          </p:nvPr>
        </p:nvGraphicFramePr>
        <p:xfrm>
          <a:off x="2997636" y="3428442"/>
          <a:ext cx="5541208" cy="216453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385302">
                  <a:extLst>
                    <a:ext uri="{9D8B030D-6E8A-4147-A177-3AD203B41FA5}">
                      <a16:colId xmlns:a16="http://schemas.microsoft.com/office/drawing/2014/main" val="805123614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4156509655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3726505965"/>
                    </a:ext>
                  </a:extLst>
                </a:gridCol>
                <a:gridCol w="1385302">
                  <a:extLst>
                    <a:ext uri="{9D8B030D-6E8A-4147-A177-3AD203B41FA5}">
                      <a16:colId xmlns:a16="http://schemas.microsoft.com/office/drawing/2014/main" val="260457599"/>
                    </a:ext>
                  </a:extLst>
                </a:gridCol>
              </a:tblGrid>
              <a:tr h="432907">
                <a:tc>
                  <a:txBody>
                    <a:bodyPr/>
                    <a:lstStyle/>
                    <a:p>
                      <a:pPr algn="l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Tree1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Tree2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Tree3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383678406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Shirt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1890211698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Skin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3166676168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Eyes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1111317813"/>
                  </a:ext>
                </a:extLst>
              </a:tr>
              <a:tr h="43290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SUM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645" marR="21645" marT="21645" marB="0" anchor="b"/>
                </a:tc>
                <a:extLst>
                  <a:ext uri="{0D108BD9-81ED-4DB2-BD59-A6C34878D82A}">
                    <a16:rowId xmlns:a16="http://schemas.microsoft.com/office/drawing/2014/main" val="232739583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4C71967-72CF-40B3-B0EC-73E349D2DFA2}"/>
              </a:ext>
            </a:extLst>
          </p:cNvPr>
          <p:cNvGrpSpPr/>
          <p:nvPr/>
        </p:nvGrpSpPr>
        <p:grpSpPr>
          <a:xfrm>
            <a:off x="2052021" y="902468"/>
            <a:ext cx="6902987" cy="1885513"/>
            <a:chOff x="2052021" y="902468"/>
            <a:chExt cx="6902987" cy="188551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2C315C-0FA4-4DB5-B347-20DB63E1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021" y="902468"/>
              <a:ext cx="2117262" cy="188551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38B5D20-D5D3-4416-954F-92549BDC4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883" y="902469"/>
              <a:ext cx="2117262" cy="188551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D1AC053-E616-4C76-85B2-502E22F5B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746" y="902469"/>
              <a:ext cx="2117262" cy="188551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1873F2-734E-412C-AC82-EE9A1C0649F9}"/>
                </a:ext>
              </a:extLst>
            </p:cNvPr>
            <p:cNvSpPr txBox="1"/>
            <p:nvPr/>
          </p:nvSpPr>
          <p:spPr>
            <a:xfrm>
              <a:off x="3193193" y="2385418"/>
              <a:ext cx="348172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A43713-205C-402C-9758-0B30425AD6B4}"/>
                </a:ext>
              </a:extLst>
            </p:cNvPr>
            <p:cNvSpPr txBox="1"/>
            <p:nvPr/>
          </p:nvSpPr>
          <p:spPr>
            <a:xfrm>
              <a:off x="2748176" y="2385418"/>
              <a:ext cx="314510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B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57F118-CE5B-4C63-A5F2-2155573F79AA}"/>
                </a:ext>
              </a:extLst>
            </p:cNvPr>
            <p:cNvSpPr txBox="1"/>
            <p:nvPr/>
          </p:nvSpPr>
          <p:spPr>
            <a:xfrm>
              <a:off x="2102310" y="2385418"/>
              <a:ext cx="338554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3C20BC-70ED-4950-BD0F-9DDDABB0571D}"/>
                </a:ext>
              </a:extLst>
            </p:cNvPr>
            <p:cNvSpPr txBox="1"/>
            <p:nvPr/>
          </p:nvSpPr>
          <p:spPr>
            <a:xfrm>
              <a:off x="3800323" y="2385418"/>
              <a:ext cx="357790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D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30F597-CBE1-4226-9C9A-76278181DF39}"/>
                </a:ext>
              </a:extLst>
            </p:cNvPr>
            <p:cNvSpPr txBox="1"/>
            <p:nvPr/>
          </p:nvSpPr>
          <p:spPr>
            <a:xfrm>
              <a:off x="5593189" y="2385418"/>
              <a:ext cx="348173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993727-0EFF-4404-B793-E505FADC745A}"/>
                </a:ext>
              </a:extLst>
            </p:cNvPr>
            <p:cNvSpPr txBox="1"/>
            <p:nvPr/>
          </p:nvSpPr>
          <p:spPr>
            <a:xfrm>
              <a:off x="5118668" y="2385418"/>
              <a:ext cx="357790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D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EF32BC2-B748-4032-B50E-92BAE46F04DA}"/>
                </a:ext>
              </a:extLst>
            </p:cNvPr>
            <p:cNvSpPr txBox="1"/>
            <p:nvPr/>
          </p:nvSpPr>
          <p:spPr>
            <a:xfrm>
              <a:off x="4491294" y="2385418"/>
              <a:ext cx="338554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EA001C0-FCCE-4AAC-A958-7ECCB52EFCFB}"/>
                </a:ext>
              </a:extLst>
            </p:cNvPr>
            <p:cNvSpPr txBox="1"/>
            <p:nvPr/>
          </p:nvSpPr>
          <p:spPr>
            <a:xfrm>
              <a:off x="6196789" y="2385418"/>
              <a:ext cx="314510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B</a:t>
              </a:r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F3C57D-FF3E-4290-839B-5C774FDEAD22}"/>
                </a:ext>
              </a:extLst>
            </p:cNvPr>
            <p:cNvSpPr txBox="1"/>
            <p:nvPr/>
          </p:nvSpPr>
          <p:spPr>
            <a:xfrm>
              <a:off x="8017931" y="2385418"/>
              <a:ext cx="314510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B</a:t>
              </a:r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5E38C1-2071-4C08-BC70-E82FAD8CAADC}"/>
                </a:ext>
              </a:extLst>
            </p:cNvPr>
            <p:cNvSpPr txBox="1"/>
            <p:nvPr/>
          </p:nvSpPr>
          <p:spPr>
            <a:xfrm>
              <a:off x="7517228" y="2385418"/>
              <a:ext cx="348172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D51EB4C-E056-47E4-9F46-0CBAC1A28480}"/>
                </a:ext>
              </a:extLst>
            </p:cNvPr>
            <p:cNvSpPr txBox="1"/>
            <p:nvPr/>
          </p:nvSpPr>
          <p:spPr>
            <a:xfrm>
              <a:off x="6899205" y="2385418"/>
              <a:ext cx="338554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FB9046-5AB5-4F81-911D-DF0A255EFAB6}"/>
                </a:ext>
              </a:extLst>
            </p:cNvPr>
            <p:cNvSpPr txBox="1"/>
            <p:nvPr/>
          </p:nvSpPr>
          <p:spPr>
            <a:xfrm>
              <a:off x="8597218" y="2385418"/>
              <a:ext cx="357790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D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70AA0-8C69-403C-9A49-2158C8094636}"/>
              </a:ext>
            </a:extLst>
          </p:cNvPr>
          <p:cNvGrpSpPr/>
          <p:nvPr/>
        </p:nvGrpSpPr>
        <p:grpSpPr>
          <a:xfrm>
            <a:off x="3029834" y="1399466"/>
            <a:ext cx="4955169" cy="185321"/>
            <a:chOff x="3029834" y="1399466"/>
            <a:chExt cx="4955169" cy="1853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DA3D2D-14F1-49EE-8CE7-B3E4A2431057}"/>
                </a:ext>
              </a:extLst>
            </p:cNvPr>
            <p:cNvSpPr/>
            <p:nvPr/>
          </p:nvSpPr>
          <p:spPr>
            <a:xfrm>
              <a:off x="3029834" y="1399466"/>
              <a:ext cx="177252" cy="17725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A1EB0FE-44FD-4807-84F9-3621F4145F68}"/>
                </a:ext>
              </a:extLst>
            </p:cNvPr>
            <p:cNvSpPr/>
            <p:nvPr/>
          </p:nvSpPr>
          <p:spPr>
            <a:xfrm>
              <a:off x="5426846" y="1399466"/>
              <a:ext cx="177252" cy="17725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9BA9450-F439-4AD4-A736-5AEB0CEDB2E3}"/>
                </a:ext>
              </a:extLst>
            </p:cNvPr>
            <p:cNvSpPr/>
            <p:nvPr/>
          </p:nvSpPr>
          <p:spPr>
            <a:xfrm>
              <a:off x="7807751" y="1407535"/>
              <a:ext cx="177252" cy="17725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B00058-5C82-4DC2-91D7-BD251CC6A43D}"/>
              </a:ext>
            </a:extLst>
          </p:cNvPr>
          <p:cNvGrpSpPr/>
          <p:nvPr/>
        </p:nvGrpSpPr>
        <p:grpSpPr>
          <a:xfrm>
            <a:off x="2191698" y="2100334"/>
            <a:ext cx="3686906" cy="193809"/>
            <a:chOff x="2191698" y="2100334"/>
            <a:chExt cx="3686906" cy="19380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A2BBD9F-D26D-4D0C-978A-5D1C3F983729}"/>
                </a:ext>
              </a:extLst>
            </p:cNvPr>
            <p:cNvSpPr/>
            <p:nvPr/>
          </p:nvSpPr>
          <p:spPr>
            <a:xfrm>
              <a:off x="4578486" y="2116891"/>
              <a:ext cx="177252" cy="17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4D9E5B9-7DC4-4549-A667-A327FFF602B5}"/>
                </a:ext>
              </a:extLst>
            </p:cNvPr>
            <p:cNvSpPr/>
            <p:nvPr/>
          </p:nvSpPr>
          <p:spPr>
            <a:xfrm>
              <a:off x="5701352" y="2114226"/>
              <a:ext cx="177252" cy="17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74E4F4A-48AF-4193-954E-3FAE0520EF86}"/>
                </a:ext>
              </a:extLst>
            </p:cNvPr>
            <p:cNvSpPr/>
            <p:nvPr/>
          </p:nvSpPr>
          <p:spPr>
            <a:xfrm>
              <a:off x="2191698" y="2100334"/>
              <a:ext cx="177252" cy="17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F7601D3-6271-46F7-A394-4698A4AB4838}"/>
                </a:ext>
              </a:extLst>
            </p:cNvPr>
            <p:cNvSpPr/>
            <p:nvPr/>
          </p:nvSpPr>
          <p:spPr>
            <a:xfrm>
              <a:off x="3843866" y="2100334"/>
              <a:ext cx="177252" cy="17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DEAB81-4EF5-42C5-87E1-4258111A758B}"/>
              </a:ext>
            </a:extLst>
          </p:cNvPr>
          <p:cNvGrpSpPr/>
          <p:nvPr/>
        </p:nvGrpSpPr>
        <p:grpSpPr>
          <a:xfrm>
            <a:off x="2102310" y="1691774"/>
            <a:ext cx="5544310" cy="653665"/>
            <a:chOff x="2102310" y="1691774"/>
            <a:chExt cx="5544310" cy="6536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4D60F8-7255-4FC3-9FF8-433B24D98485}"/>
                </a:ext>
              </a:extLst>
            </p:cNvPr>
            <p:cNvSpPr/>
            <p:nvPr/>
          </p:nvSpPr>
          <p:spPr>
            <a:xfrm>
              <a:off x="2102310" y="2037135"/>
              <a:ext cx="338554" cy="30131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645A1-15CB-423F-BADE-D03EBA564ECD}"/>
                </a:ext>
              </a:extLst>
            </p:cNvPr>
            <p:cNvSpPr/>
            <p:nvPr/>
          </p:nvSpPr>
          <p:spPr>
            <a:xfrm>
              <a:off x="3762676" y="2037135"/>
              <a:ext cx="338554" cy="30131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D0F5DA5-7A9A-4D24-9CC3-CB5CB9AD1F77}"/>
                </a:ext>
              </a:extLst>
            </p:cNvPr>
            <p:cNvSpPr/>
            <p:nvPr/>
          </p:nvSpPr>
          <p:spPr>
            <a:xfrm>
              <a:off x="4508953" y="2044126"/>
              <a:ext cx="338554" cy="30131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1639A4B-19E1-4B32-914A-46C8867B2402}"/>
                </a:ext>
              </a:extLst>
            </p:cNvPr>
            <p:cNvSpPr/>
            <p:nvPr/>
          </p:nvSpPr>
          <p:spPr>
            <a:xfrm>
              <a:off x="5620701" y="2044126"/>
              <a:ext cx="338554" cy="30131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D15776-724C-4E52-9F8D-5E598FB2DFFE}"/>
                </a:ext>
              </a:extLst>
            </p:cNvPr>
            <p:cNvSpPr/>
            <p:nvPr/>
          </p:nvSpPr>
          <p:spPr>
            <a:xfrm>
              <a:off x="7308066" y="1691774"/>
              <a:ext cx="338554" cy="30131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A02812-ED8F-4DF7-BAC0-3BEEDA142976}"/>
              </a:ext>
            </a:extLst>
          </p:cNvPr>
          <p:cNvGrpSpPr/>
          <p:nvPr/>
        </p:nvGrpSpPr>
        <p:grpSpPr>
          <a:xfrm>
            <a:off x="2598275" y="1756598"/>
            <a:ext cx="5822792" cy="193596"/>
            <a:chOff x="2598275" y="1756598"/>
            <a:chExt cx="5822792" cy="19359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2084DFB-4A87-4E89-BEE5-F4B181823D06}"/>
                </a:ext>
              </a:extLst>
            </p:cNvPr>
            <p:cNvSpPr/>
            <p:nvPr/>
          </p:nvSpPr>
          <p:spPr>
            <a:xfrm>
              <a:off x="7388717" y="1758546"/>
              <a:ext cx="177252" cy="17725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CF8FC67-ECB0-4A76-A93F-ACB37052B618}"/>
                </a:ext>
              </a:extLst>
            </p:cNvPr>
            <p:cNvSpPr/>
            <p:nvPr/>
          </p:nvSpPr>
          <p:spPr>
            <a:xfrm>
              <a:off x="2598275" y="1767980"/>
              <a:ext cx="177252" cy="17725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A5BADFC-C3FC-4D79-88F5-504E9EFE4DC3}"/>
                </a:ext>
              </a:extLst>
            </p:cNvPr>
            <p:cNvSpPr/>
            <p:nvPr/>
          </p:nvSpPr>
          <p:spPr>
            <a:xfrm>
              <a:off x="4972616" y="1770985"/>
              <a:ext cx="177252" cy="17725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C8BE5DC-0BE7-4604-92BF-94208C97E0B9}"/>
                </a:ext>
              </a:extLst>
            </p:cNvPr>
            <p:cNvSpPr/>
            <p:nvPr/>
          </p:nvSpPr>
          <p:spPr>
            <a:xfrm>
              <a:off x="8243815" y="1770446"/>
              <a:ext cx="177252" cy="17725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FFD865C-40CD-4680-8728-93E2A8FB085C}"/>
                </a:ext>
              </a:extLst>
            </p:cNvPr>
            <p:cNvSpPr/>
            <p:nvPr/>
          </p:nvSpPr>
          <p:spPr>
            <a:xfrm>
              <a:off x="5852736" y="1772942"/>
              <a:ext cx="177252" cy="17725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6E27E0C-A15D-457A-A0B7-2E9BE606C76A}"/>
                </a:ext>
              </a:extLst>
            </p:cNvPr>
            <p:cNvSpPr/>
            <p:nvPr/>
          </p:nvSpPr>
          <p:spPr>
            <a:xfrm>
              <a:off x="3455535" y="1756598"/>
              <a:ext cx="177252" cy="17725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1168BCA-5BB4-4BB2-8DC7-BA39D0A820C2}"/>
              </a:ext>
            </a:extLst>
          </p:cNvPr>
          <p:cNvGrpSpPr/>
          <p:nvPr/>
        </p:nvGrpSpPr>
        <p:grpSpPr>
          <a:xfrm>
            <a:off x="3030519" y="1408831"/>
            <a:ext cx="4955169" cy="185321"/>
            <a:chOff x="3029834" y="1399466"/>
            <a:chExt cx="4955169" cy="185321"/>
          </a:xfrm>
          <a:solidFill>
            <a:srgbClr val="FFFF00"/>
          </a:solidFill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C2E42C4-4C7C-4C6D-B9E4-EB9645AE3D4F}"/>
                </a:ext>
              </a:extLst>
            </p:cNvPr>
            <p:cNvSpPr/>
            <p:nvPr/>
          </p:nvSpPr>
          <p:spPr>
            <a:xfrm>
              <a:off x="3029834" y="1399466"/>
              <a:ext cx="177252" cy="177252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0E7AC90-67C3-4603-9058-47D750BA79FA}"/>
                </a:ext>
              </a:extLst>
            </p:cNvPr>
            <p:cNvSpPr/>
            <p:nvPr/>
          </p:nvSpPr>
          <p:spPr>
            <a:xfrm>
              <a:off x="5426846" y="1399466"/>
              <a:ext cx="177252" cy="177252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5F89A1C-94C1-491C-9231-5E1B93024E4D}"/>
                </a:ext>
              </a:extLst>
            </p:cNvPr>
            <p:cNvSpPr/>
            <p:nvPr/>
          </p:nvSpPr>
          <p:spPr>
            <a:xfrm>
              <a:off x="7807751" y="1407535"/>
              <a:ext cx="177252" cy="177252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08253C8-AA64-4DA8-A4E5-8513C9D358E4}"/>
              </a:ext>
            </a:extLst>
          </p:cNvPr>
          <p:cNvGrpSpPr/>
          <p:nvPr/>
        </p:nvGrpSpPr>
        <p:grpSpPr>
          <a:xfrm>
            <a:off x="2192383" y="2109699"/>
            <a:ext cx="3686906" cy="193809"/>
            <a:chOff x="2191698" y="2100334"/>
            <a:chExt cx="3686906" cy="19380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736DA63-7383-4D16-88CB-DCCE3BEC144F}"/>
                </a:ext>
              </a:extLst>
            </p:cNvPr>
            <p:cNvSpPr/>
            <p:nvPr/>
          </p:nvSpPr>
          <p:spPr>
            <a:xfrm>
              <a:off x="4578486" y="2116891"/>
              <a:ext cx="177252" cy="177252"/>
            </a:xfrm>
            <a:prstGeom prst="ellips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E00D909-E8B2-4E53-8B18-4A22BC86A1C4}"/>
                </a:ext>
              </a:extLst>
            </p:cNvPr>
            <p:cNvSpPr/>
            <p:nvPr/>
          </p:nvSpPr>
          <p:spPr>
            <a:xfrm>
              <a:off x="5701352" y="2114226"/>
              <a:ext cx="177252" cy="177252"/>
            </a:xfrm>
            <a:prstGeom prst="ellips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6E1E107-5CFC-4024-B716-77FA202CB53E}"/>
                </a:ext>
              </a:extLst>
            </p:cNvPr>
            <p:cNvSpPr/>
            <p:nvPr/>
          </p:nvSpPr>
          <p:spPr>
            <a:xfrm>
              <a:off x="2191698" y="2100334"/>
              <a:ext cx="177252" cy="177252"/>
            </a:xfrm>
            <a:prstGeom prst="ellips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D87A764-9318-4B7D-A4F1-17AA5D322C9F}"/>
                </a:ext>
              </a:extLst>
            </p:cNvPr>
            <p:cNvSpPr/>
            <p:nvPr/>
          </p:nvSpPr>
          <p:spPr>
            <a:xfrm>
              <a:off x="3843866" y="2100334"/>
              <a:ext cx="177252" cy="177252"/>
            </a:xfrm>
            <a:prstGeom prst="ellips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0C1AEE1-220E-4118-AEFE-FF7C91A779DE}"/>
              </a:ext>
            </a:extLst>
          </p:cNvPr>
          <p:cNvGrpSpPr/>
          <p:nvPr/>
        </p:nvGrpSpPr>
        <p:grpSpPr>
          <a:xfrm>
            <a:off x="2102995" y="1701139"/>
            <a:ext cx="5544310" cy="653665"/>
            <a:chOff x="2102310" y="1691774"/>
            <a:chExt cx="5544310" cy="653665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E9F2C21-CE24-42F1-8A3F-DDC017183ED9}"/>
                </a:ext>
              </a:extLst>
            </p:cNvPr>
            <p:cNvSpPr/>
            <p:nvPr/>
          </p:nvSpPr>
          <p:spPr>
            <a:xfrm>
              <a:off x="2102310" y="2037135"/>
              <a:ext cx="338554" cy="30131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CB8F69C-0D41-44B0-A418-0594965D973B}"/>
                </a:ext>
              </a:extLst>
            </p:cNvPr>
            <p:cNvSpPr/>
            <p:nvPr/>
          </p:nvSpPr>
          <p:spPr>
            <a:xfrm>
              <a:off x="3762676" y="2037135"/>
              <a:ext cx="338554" cy="30131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A9218C5-6A0D-430B-B1F1-A2F8A16FA7CC}"/>
                </a:ext>
              </a:extLst>
            </p:cNvPr>
            <p:cNvSpPr/>
            <p:nvPr/>
          </p:nvSpPr>
          <p:spPr>
            <a:xfrm>
              <a:off x="4508953" y="2044126"/>
              <a:ext cx="338554" cy="30131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1D9CBD30-A433-4B42-8CCB-29D483DA551A}"/>
                </a:ext>
              </a:extLst>
            </p:cNvPr>
            <p:cNvSpPr/>
            <p:nvPr/>
          </p:nvSpPr>
          <p:spPr>
            <a:xfrm>
              <a:off x="5620701" y="2044126"/>
              <a:ext cx="338554" cy="30131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67A97AC-AB42-4990-9439-D35F1968F5F8}"/>
                </a:ext>
              </a:extLst>
            </p:cNvPr>
            <p:cNvSpPr/>
            <p:nvPr/>
          </p:nvSpPr>
          <p:spPr>
            <a:xfrm>
              <a:off x="7308066" y="1691774"/>
              <a:ext cx="338554" cy="30131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5F98165-B27B-4DD1-96BA-249D28A3B857}"/>
              </a:ext>
            </a:extLst>
          </p:cNvPr>
          <p:cNvGrpSpPr/>
          <p:nvPr/>
        </p:nvGrpSpPr>
        <p:grpSpPr>
          <a:xfrm>
            <a:off x="2598960" y="1765963"/>
            <a:ext cx="5822792" cy="193596"/>
            <a:chOff x="2598275" y="1756598"/>
            <a:chExt cx="5822792" cy="193596"/>
          </a:xfrm>
          <a:solidFill>
            <a:srgbClr val="FFFF00"/>
          </a:solidFill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9E35132-C88D-49B3-A6FC-02BD610E40DB}"/>
                </a:ext>
              </a:extLst>
            </p:cNvPr>
            <p:cNvSpPr/>
            <p:nvPr/>
          </p:nvSpPr>
          <p:spPr>
            <a:xfrm>
              <a:off x="7388717" y="1758546"/>
              <a:ext cx="177252" cy="177252"/>
            </a:xfrm>
            <a:prstGeom prst="ellips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108EC42-BCD7-40EA-8D8F-57E830535968}"/>
                </a:ext>
              </a:extLst>
            </p:cNvPr>
            <p:cNvSpPr/>
            <p:nvPr/>
          </p:nvSpPr>
          <p:spPr>
            <a:xfrm>
              <a:off x="2598275" y="1767980"/>
              <a:ext cx="177252" cy="177252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15FBF4F-743E-4CDE-9F7E-A0983DFFC156}"/>
                </a:ext>
              </a:extLst>
            </p:cNvPr>
            <p:cNvSpPr/>
            <p:nvPr/>
          </p:nvSpPr>
          <p:spPr>
            <a:xfrm>
              <a:off x="4972616" y="1770985"/>
              <a:ext cx="177252" cy="177252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170FE4B-E2CF-431E-A7F3-67F2BA1100C8}"/>
                </a:ext>
              </a:extLst>
            </p:cNvPr>
            <p:cNvSpPr/>
            <p:nvPr/>
          </p:nvSpPr>
          <p:spPr>
            <a:xfrm>
              <a:off x="8243815" y="1770446"/>
              <a:ext cx="177252" cy="177252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731880B-420A-4043-B0C6-009C3E795F2D}"/>
                </a:ext>
              </a:extLst>
            </p:cNvPr>
            <p:cNvSpPr/>
            <p:nvPr/>
          </p:nvSpPr>
          <p:spPr>
            <a:xfrm>
              <a:off x="5852736" y="1772942"/>
              <a:ext cx="177252" cy="177252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A5D1765-2C26-49A3-A555-D002A4228D9C}"/>
                </a:ext>
              </a:extLst>
            </p:cNvPr>
            <p:cNvSpPr/>
            <p:nvPr/>
          </p:nvSpPr>
          <p:spPr>
            <a:xfrm>
              <a:off x="3455535" y="1756598"/>
              <a:ext cx="177252" cy="177252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591CB9-0E5F-43E5-ABAF-969CA4029143}"/>
              </a:ext>
            </a:extLst>
          </p:cNvPr>
          <p:cNvGrpSpPr/>
          <p:nvPr/>
        </p:nvGrpSpPr>
        <p:grpSpPr>
          <a:xfrm>
            <a:off x="2500544" y="1765962"/>
            <a:ext cx="5989615" cy="185390"/>
            <a:chOff x="2500544" y="1765962"/>
            <a:chExt cx="5989615" cy="1853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0F654DF-4487-499F-B9F3-FFF8D522296E}"/>
                </a:ext>
              </a:extLst>
            </p:cNvPr>
            <p:cNvGrpSpPr/>
            <p:nvPr/>
          </p:nvGrpSpPr>
          <p:grpSpPr>
            <a:xfrm>
              <a:off x="2500544" y="1765963"/>
              <a:ext cx="5989615" cy="185389"/>
              <a:chOff x="2500544" y="1765963"/>
              <a:chExt cx="5989615" cy="185389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AE336D82-52F6-415A-9F03-91796EA2621F}"/>
                  </a:ext>
                </a:extLst>
              </p:cNvPr>
              <p:cNvSpPr/>
              <p:nvPr/>
            </p:nvSpPr>
            <p:spPr>
              <a:xfrm>
                <a:off x="2686901" y="1774100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343363C3-F7FC-4E41-88A1-D0E0EAABEC4C}"/>
                  </a:ext>
                </a:extLst>
              </p:cNvPr>
              <p:cNvSpPr/>
              <p:nvPr/>
            </p:nvSpPr>
            <p:spPr>
              <a:xfrm>
                <a:off x="2500544" y="1774100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0EC6E74B-98D9-419D-929D-9920909F66CE}"/>
                  </a:ext>
                </a:extLst>
              </p:cNvPr>
              <p:cNvSpPr/>
              <p:nvPr/>
            </p:nvSpPr>
            <p:spPr>
              <a:xfrm>
                <a:off x="5078289" y="1765963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00ABEA8B-DBAF-4F24-B74A-741833324F79}"/>
                  </a:ext>
                </a:extLst>
              </p:cNvPr>
              <p:cNvSpPr/>
              <p:nvPr/>
            </p:nvSpPr>
            <p:spPr>
              <a:xfrm>
                <a:off x="4891932" y="1765963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F196DDB-F928-4E4F-B4BA-AC1AD7067A62}"/>
                  </a:ext>
                </a:extLst>
              </p:cNvPr>
              <p:cNvSpPr/>
              <p:nvPr/>
            </p:nvSpPr>
            <p:spPr>
              <a:xfrm>
                <a:off x="7477343" y="1765963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E2285C22-64E4-4D6C-8A3E-AD0BEE1C686D}"/>
                  </a:ext>
                </a:extLst>
              </p:cNvPr>
              <p:cNvSpPr/>
              <p:nvPr/>
            </p:nvSpPr>
            <p:spPr>
              <a:xfrm>
                <a:off x="7290986" y="1765963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7AE5640-EE8B-4AFE-BF3B-36592C30B3E1}"/>
                  </a:ext>
                </a:extLst>
              </p:cNvPr>
              <p:cNvSpPr/>
              <p:nvPr/>
            </p:nvSpPr>
            <p:spPr>
              <a:xfrm>
                <a:off x="8312907" y="1765963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9BC1D656-4B0D-4B2F-8C56-97C5D0E50377}"/>
                  </a:ext>
                </a:extLst>
              </p:cNvPr>
              <p:cNvSpPr/>
              <p:nvPr/>
            </p:nvSpPr>
            <p:spPr>
              <a:xfrm>
                <a:off x="8126550" y="1765963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EF8BACBE-D55A-4BC8-991F-5FEDE3693F82}"/>
                  </a:ext>
                </a:extLst>
              </p:cNvPr>
              <p:cNvSpPr/>
              <p:nvPr/>
            </p:nvSpPr>
            <p:spPr>
              <a:xfrm>
                <a:off x="5941362" y="1765963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92A4BD85-BB83-4DC6-9E30-3AE8B3F51E04}"/>
                  </a:ext>
                </a:extLst>
              </p:cNvPr>
              <p:cNvSpPr/>
              <p:nvPr/>
            </p:nvSpPr>
            <p:spPr>
              <a:xfrm>
                <a:off x="5755005" y="1765963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2311091-0E94-42C8-AC1D-0A185ADBD697}"/>
                </a:ext>
              </a:extLst>
            </p:cNvPr>
            <p:cNvSpPr/>
            <p:nvPr/>
          </p:nvSpPr>
          <p:spPr>
            <a:xfrm>
              <a:off x="3450125" y="1765962"/>
              <a:ext cx="177252" cy="1772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FF08DF-FD37-4E63-A115-D0CD0089E154}"/>
              </a:ext>
            </a:extLst>
          </p:cNvPr>
          <p:cNvGrpSpPr/>
          <p:nvPr/>
        </p:nvGrpSpPr>
        <p:grpSpPr>
          <a:xfrm>
            <a:off x="2940523" y="1416900"/>
            <a:ext cx="5137658" cy="177252"/>
            <a:chOff x="2940523" y="1416900"/>
            <a:chExt cx="5137658" cy="17725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948DE7D-FABB-4F3C-9E9B-FF464B8788B4}"/>
                </a:ext>
              </a:extLst>
            </p:cNvPr>
            <p:cNvGrpSpPr/>
            <p:nvPr/>
          </p:nvGrpSpPr>
          <p:grpSpPr>
            <a:xfrm>
              <a:off x="2940523" y="1416900"/>
              <a:ext cx="363609" cy="177252"/>
              <a:chOff x="2940523" y="1416900"/>
              <a:chExt cx="363609" cy="177252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32749CB9-DD6B-45C4-ADA4-85A6AE94BBC9}"/>
                  </a:ext>
                </a:extLst>
              </p:cNvPr>
              <p:cNvSpPr/>
              <p:nvPr/>
            </p:nvSpPr>
            <p:spPr>
              <a:xfrm>
                <a:off x="3126880" y="1416900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0FEA051E-3204-4065-8DA5-FE2108B5711B}"/>
                  </a:ext>
                </a:extLst>
              </p:cNvPr>
              <p:cNvSpPr/>
              <p:nvPr/>
            </p:nvSpPr>
            <p:spPr>
              <a:xfrm>
                <a:off x="2940523" y="1416900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436FA4AA-962E-43B3-82C2-09A9F67F7EB1}"/>
                </a:ext>
              </a:extLst>
            </p:cNvPr>
            <p:cNvGrpSpPr/>
            <p:nvPr/>
          </p:nvGrpSpPr>
          <p:grpSpPr>
            <a:xfrm>
              <a:off x="5333667" y="1416900"/>
              <a:ext cx="363609" cy="177252"/>
              <a:chOff x="2940523" y="1416900"/>
              <a:chExt cx="363609" cy="177252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42C528E-A164-4817-9C2B-4D4A74E93E8B}"/>
                  </a:ext>
                </a:extLst>
              </p:cNvPr>
              <p:cNvSpPr/>
              <p:nvPr/>
            </p:nvSpPr>
            <p:spPr>
              <a:xfrm>
                <a:off x="3126880" y="1416900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3AE7E786-8349-470F-B689-6E2F2185490A}"/>
                  </a:ext>
                </a:extLst>
              </p:cNvPr>
              <p:cNvSpPr/>
              <p:nvPr/>
            </p:nvSpPr>
            <p:spPr>
              <a:xfrm>
                <a:off x="2940523" y="1416900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1A023C7-6C1C-43F9-8156-5C9E330682BC}"/>
                </a:ext>
              </a:extLst>
            </p:cNvPr>
            <p:cNvGrpSpPr/>
            <p:nvPr/>
          </p:nvGrpSpPr>
          <p:grpSpPr>
            <a:xfrm>
              <a:off x="7714572" y="1416900"/>
              <a:ext cx="363609" cy="177252"/>
              <a:chOff x="2940523" y="1416900"/>
              <a:chExt cx="363609" cy="177252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F7842747-2681-41CA-B2B2-FA2D8A34B2CA}"/>
                  </a:ext>
                </a:extLst>
              </p:cNvPr>
              <p:cNvSpPr/>
              <p:nvPr/>
            </p:nvSpPr>
            <p:spPr>
              <a:xfrm>
                <a:off x="3126880" y="1416900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B1804DAB-2DCD-4C52-A611-4E1587F989A3}"/>
                  </a:ext>
                </a:extLst>
              </p:cNvPr>
              <p:cNvSpPr/>
              <p:nvPr/>
            </p:nvSpPr>
            <p:spPr>
              <a:xfrm>
                <a:off x="2940523" y="1416900"/>
                <a:ext cx="177252" cy="17725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D876874-D8CA-4714-9A17-E08BA6419BF7}"/>
              </a:ext>
            </a:extLst>
          </p:cNvPr>
          <p:cNvSpPr/>
          <p:nvPr/>
        </p:nvSpPr>
        <p:spPr>
          <a:xfrm>
            <a:off x="503920" y="358522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u="sng" dirty="0"/>
              <a:t>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E898DD-C531-49FB-B4E5-CE069BC94EE4}"/>
              </a:ext>
            </a:extLst>
          </p:cNvPr>
          <p:cNvGrpSpPr/>
          <p:nvPr/>
        </p:nvGrpSpPr>
        <p:grpSpPr>
          <a:xfrm>
            <a:off x="8352530" y="96255"/>
            <a:ext cx="3710280" cy="1263198"/>
            <a:chOff x="2102631" y="257538"/>
            <a:chExt cx="7507981" cy="255615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CBDC170-A2EF-4085-B77B-0040276D7F50}"/>
                </a:ext>
              </a:extLst>
            </p:cNvPr>
            <p:cNvGrpSpPr/>
            <p:nvPr/>
          </p:nvGrpSpPr>
          <p:grpSpPr>
            <a:xfrm>
              <a:off x="2102631" y="257538"/>
              <a:ext cx="7507981" cy="2144722"/>
              <a:chOff x="2102631" y="257538"/>
              <a:chExt cx="7507981" cy="214472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B405922-6FD3-4D49-A56A-8C79DB807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245" y="264951"/>
                <a:ext cx="2039105" cy="213730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F867736-7BD6-454E-910A-30BE0D9B5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2631" y="264952"/>
                <a:ext cx="1887753" cy="21336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F44D3DE-2672-4E7F-A5BD-5817CE0A56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86" r="11076"/>
              <a:stretch/>
            </p:blipFill>
            <p:spPr>
              <a:xfrm>
                <a:off x="3990384" y="264952"/>
                <a:ext cx="2239861" cy="213730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56A9138-E3DD-40E4-B296-9526FC153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9350" y="257538"/>
                <a:ext cx="1341262" cy="2141014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F56863-95B8-405D-BBC3-F6029192D531}"/>
                </a:ext>
              </a:extLst>
            </p:cNvPr>
            <p:cNvSpPr txBox="1"/>
            <p:nvPr/>
          </p:nvSpPr>
          <p:spPr>
            <a:xfrm>
              <a:off x="2877255" y="240226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2976D5-4AA4-4FC6-AF2A-A71189E4FF56}"/>
                </a:ext>
              </a:extLst>
            </p:cNvPr>
            <p:cNvSpPr txBox="1"/>
            <p:nvPr/>
          </p:nvSpPr>
          <p:spPr>
            <a:xfrm>
              <a:off x="4933874" y="2402260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3446EA-1539-4C22-8506-332041936DFD}"/>
                </a:ext>
              </a:extLst>
            </p:cNvPr>
            <p:cNvSpPr txBox="1"/>
            <p:nvPr/>
          </p:nvSpPr>
          <p:spPr>
            <a:xfrm>
              <a:off x="7080520" y="244436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8915A24-4705-4745-9BA5-04D033812397}"/>
                </a:ext>
              </a:extLst>
            </p:cNvPr>
            <p:cNvSpPr txBox="1"/>
            <p:nvPr/>
          </p:nvSpPr>
          <p:spPr>
            <a:xfrm>
              <a:off x="8765895" y="2420175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  <a:endParaRPr lang="en-US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EEF078B-6048-4567-AB68-C71527B1A7D1}"/>
              </a:ext>
            </a:extLst>
          </p:cNvPr>
          <p:cNvSpPr/>
          <p:nvPr/>
        </p:nvSpPr>
        <p:spPr>
          <a:xfrm>
            <a:off x="2775527" y="533136"/>
            <a:ext cx="718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3392DE-2F29-4A62-B2EA-67FAD9A7D347}"/>
              </a:ext>
            </a:extLst>
          </p:cNvPr>
          <p:cNvSpPr/>
          <p:nvPr/>
        </p:nvSpPr>
        <p:spPr>
          <a:xfrm>
            <a:off x="5182919" y="533136"/>
            <a:ext cx="718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918FB2-4466-4862-AE47-39F9345E8F7C}"/>
              </a:ext>
            </a:extLst>
          </p:cNvPr>
          <p:cNvSpPr/>
          <p:nvPr/>
        </p:nvSpPr>
        <p:spPr>
          <a:xfrm>
            <a:off x="7537048" y="533135"/>
            <a:ext cx="718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41CEE0-EADF-4C05-9AC8-77F1D5C5DCEA}"/>
              </a:ext>
            </a:extLst>
          </p:cNvPr>
          <p:cNvGrpSpPr/>
          <p:nvPr/>
        </p:nvGrpSpPr>
        <p:grpSpPr>
          <a:xfrm>
            <a:off x="5182919" y="2108530"/>
            <a:ext cx="3629665" cy="212333"/>
            <a:chOff x="5182919" y="2108530"/>
            <a:chExt cx="3629665" cy="212333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7E5C407-739D-4E3C-AADA-EFF1B266838E}"/>
                </a:ext>
              </a:extLst>
            </p:cNvPr>
            <p:cNvSpPr/>
            <p:nvPr/>
          </p:nvSpPr>
          <p:spPr>
            <a:xfrm>
              <a:off x="5182919" y="2116891"/>
              <a:ext cx="177252" cy="1772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0D33C82-F542-4074-B32E-9463CD5C531A}"/>
                </a:ext>
              </a:extLst>
            </p:cNvPr>
            <p:cNvSpPr/>
            <p:nvPr/>
          </p:nvSpPr>
          <p:spPr>
            <a:xfrm>
              <a:off x="5701352" y="2108530"/>
              <a:ext cx="177252" cy="1772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5F0C00D-A380-4159-9DC5-964159ACCF97}"/>
                </a:ext>
              </a:extLst>
            </p:cNvPr>
            <p:cNvSpPr/>
            <p:nvPr/>
          </p:nvSpPr>
          <p:spPr>
            <a:xfrm>
              <a:off x="7565969" y="2143611"/>
              <a:ext cx="177252" cy="1772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E360A83-1650-4D43-982F-46424D3B95A2}"/>
                </a:ext>
              </a:extLst>
            </p:cNvPr>
            <p:cNvSpPr/>
            <p:nvPr/>
          </p:nvSpPr>
          <p:spPr>
            <a:xfrm>
              <a:off x="8635332" y="2134667"/>
              <a:ext cx="177252" cy="1772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CF26E-0282-45FD-8D02-AA86FB33D671}"/>
              </a:ext>
            </a:extLst>
          </p:cNvPr>
          <p:cNvSpPr/>
          <p:nvPr/>
        </p:nvSpPr>
        <p:spPr>
          <a:xfrm>
            <a:off x="7126941" y="5118847"/>
            <a:ext cx="1419283" cy="4887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933192-3CE8-414E-BCEE-94D87F5417D6}"/>
              </a:ext>
            </a:extLst>
          </p:cNvPr>
          <p:cNvGrpSpPr/>
          <p:nvPr/>
        </p:nvGrpSpPr>
        <p:grpSpPr>
          <a:xfrm>
            <a:off x="3363617" y="1696515"/>
            <a:ext cx="5519231" cy="685025"/>
            <a:chOff x="3363617" y="1696515"/>
            <a:chExt cx="5519231" cy="68502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E2BF91D-A4A0-4C84-B1CA-812803D9CD34}"/>
                </a:ext>
              </a:extLst>
            </p:cNvPr>
            <p:cNvGrpSpPr/>
            <p:nvPr/>
          </p:nvGrpSpPr>
          <p:grpSpPr>
            <a:xfrm>
              <a:off x="5102268" y="2044126"/>
              <a:ext cx="3780580" cy="337414"/>
              <a:chOff x="5102268" y="2044126"/>
              <a:chExt cx="3780580" cy="337414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91A60891-8AD7-49A5-B324-E589F87AA953}"/>
                  </a:ext>
                </a:extLst>
              </p:cNvPr>
              <p:cNvSpPr/>
              <p:nvPr/>
            </p:nvSpPr>
            <p:spPr>
              <a:xfrm>
                <a:off x="5102268" y="2044126"/>
                <a:ext cx="338554" cy="301313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22579FF-3BEB-4544-8AA6-467D313B4C45}"/>
                  </a:ext>
                </a:extLst>
              </p:cNvPr>
              <p:cNvSpPr/>
              <p:nvPr/>
            </p:nvSpPr>
            <p:spPr>
              <a:xfrm>
                <a:off x="5620701" y="2053086"/>
                <a:ext cx="338554" cy="301313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8862A08B-3D46-4B8C-B90F-6686DA2F97CE}"/>
                  </a:ext>
                </a:extLst>
              </p:cNvPr>
              <p:cNvSpPr/>
              <p:nvPr/>
            </p:nvSpPr>
            <p:spPr>
              <a:xfrm>
                <a:off x="7477343" y="2080227"/>
                <a:ext cx="338554" cy="301313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91DE25D-54B3-4092-9380-4806CCFC417C}"/>
                  </a:ext>
                </a:extLst>
              </p:cNvPr>
              <p:cNvSpPr/>
              <p:nvPr/>
            </p:nvSpPr>
            <p:spPr>
              <a:xfrm>
                <a:off x="8544294" y="2072321"/>
                <a:ext cx="338554" cy="301313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83D0000-01BB-47AC-95A9-3F01DCA5DBBE}"/>
                </a:ext>
              </a:extLst>
            </p:cNvPr>
            <p:cNvSpPr/>
            <p:nvPr/>
          </p:nvSpPr>
          <p:spPr>
            <a:xfrm>
              <a:off x="3363617" y="1696515"/>
              <a:ext cx="338554" cy="30131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218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614F47-88B9-40B8-A7C7-A35018002A9C}"/>
              </a:ext>
            </a:extLst>
          </p:cNvPr>
          <p:cNvGrpSpPr/>
          <p:nvPr/>
        </p:nvGrpSpPr>
        <p:grpSpPr>
          <a:xfrm>
            <a:off x="1832345" y="1338646"/>
            <a:ext cx="6902987" cy="1885513"/>
            <a:chOff x="2052021" y="902468"/>
            <a:chExt cx="6902987" cy="18855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6A0E39-7A4B-4E53-BEA7-C9FAD8605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021" y="902468"/>
              <a:ext cx="2117262" cy="1885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3DCC21-F694-4956-994C-85727C40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883" y="902469"/>
              <a:ext cx="2117262" cy="18855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848BBD-19DF-49FA-933A-93ED01679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746" y="902469"/>
              <a:ext cx="2117262" cy="18855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CD886A-95F5-42A8-B287-4E9AFC0CEF2F}"/>
                </a:ext>
              </a:extLst>
            </p:cNvPr>
            <p:cNvSpPr txBox="1"/>
            <p:nvPr/>
          </p:nvSpPr>
          <p:spPr>
            <a:xfrm>
              <a:off x="3193192" y="2385418"/>
              <a:ext cx="348173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F4512A-E5DE-41AD-93CC-2A3A4671037F}"/>
                </a:ext>
              </a:extLst>
            </p:cNvPr>
            <p:cNvSpPr txBox="1"/>
            <p:nvPr/>
          </p:nvSpPr>
          <p:spPr>
            <a:xfrm>
              <a:off x="2748176" y="2385418"/>
              <a:ext cx="314511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B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230FD8-97C2-4366-8582-F2C77D88264E}"/>
                </a:ext>
              </a:extLst>
            </p:cNvPr>
            <p:cNvSpPr txBox="1"/>
            <p:nvPr/>
          </p:nvSpPr>
          <p:spPr>
            <a:xfrm>
              <a:off x="2102310" y="2385418"/>
              <a:ext cx="338555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8211D5-D94C-4395-AF3E-F14E8300FCD7}"/>
                </a:ext>
              </a:extLst>
            </p:cNvPr>
            <p:cNvSpPr txBox="1"/>
            <p:nvPr/>
          </p:nvSpPr>
          <p:spPr>
            <a:xfrm>
              <a:off x="3800323" y="2385418"/>
              <a:ext cx="357790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D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E88B30-C69E-4ACB-8595-4BEF0AF305BB}"/>
                </a:ext>
              </a:extLst>
            </p:cNvPr>
            <p:cNvSpPr txBox="1"/>
            <p:nvPr/>
          </p:nvSpPr>
          <p:spPr>
            <a:xfrm>
              <a:off x="5593188" y="2385418"/>
              <a:ext cx="348173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42671-20E6-43C0-829D-83D80F5A324F}"/>
                </a:ext>
              </a:extLst>
            </p:cNvPr>
            <p:cNvSpPr txBox="1"/>
            <p:nvPr/>
          </p:nvSpPr>
          <p:spPr>
            <a:xfrm>
              <a:off x="5118668" y="2385418"/>
              <a:ext cx="357790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D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9B97AD-33BE-451F-BCF1-FE2167BFAC2F}"/>
                </a:ext>
              </a:extLst>
            </p:cNvPr>
            <p:cNvSpPr txBox="1"/>
            <p:nvPr/>
          </p:nvSpPr>
          <p:spPr>
            <a:xfrm>
              <a:off x="4491295" y="2385418"/>
              <a:ext cx="338555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26EEA1-0337-4F9A-8781-57262D804DA5}"/>
                </a:ext>
              </a:extLst>
            </p:cNvPr>
            <p:cNvSpPr txBox="1"/>
            <p:nvPr/>
          </p:nvSpPr>
          <p:spPr>
            <a:xfrm>
              <a:off x="6196789" y="2385418"/>
              <a:ext cx="314511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B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EDA147-616D-406C-A876-AE14BD4BB694}"/>
                </a:ext>
              </a:extLst>
            </p:cNvPr>
            <p:cNvSpPr txBox="1"/>
            <p:nvPr/>
          </p:nvSpPr>
          <p:spPr>
            <a:xfrm>
              <a:off x="8017931" y="2385418"/>
              <a:ext cx="314511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B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2758BF-D197-4A32-9DA8-04BCE21CACEA}"/>
                </a:ext>
              </a:extLst>
            </p:cNvPr>
            <p:cNvSpPr txBox="1"/>
            <p:nvPr/>
          </p:nvSpPr>
          <p:spPr>
            <a:xfrm>
              <a:off x="7517229" y="2385418"/>
              <a:ext cx="348173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2F9EDE-1FBB-44D4-85DF-2A96E82EE7C0}"/>
                </a:ext>
              </a:extLst>
            </p:cNvPr>
            <p:cNvSpPr txBox="1"/>
            <p:nvPr/>
          </p:nvSpPr>
          <p:spPr>
            <a:xfrm>
              <a:off x="6899205" y="2385418"/>
              <a:ext cx="338555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D9A442-1E34-431A-882D-856CA893BC18}"/>
                </a:ext>
              </a:extLst>
            </p:cNvPr>
            <p:cNvSpPr txBox="1"/>
            <p:nvPr/>
          </p:nvSpPr>
          <p:spPr>
            <a:xfrm>
              <a:off x="8597218" y="2385418"/>
              <a:ext cx="357790" cy="369332"/>
            </a:xfrm>
            <a:prstGeom prst="rect">
              <a:avLst/>
            </a:prstGeom>
            <a:noFill/>
          </p:spPr>
          <p:txBody>
            <a:bodyPr wrap="none" numCol="2" rtlCol="0">
              <a:spAutoFit/>
            </a:bodyPr>
            <a:lstStyle/>
            <a:p>
              <a:pPr algn="ctr"/>
              <a:r>
                <a:rPr lang="en-GB" dirty="0"/>
                <a:t>D</a:t>
              </a:r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B4B09A1-A61B-4799-B064-0B875060B967}"/>
              </a:ext>
            </a:extLst>
          </p:cNvPr>
          <p:cNvSpPr/>
          <p:nvPr/>
        </p:nvSpPr>
        <p:spPr>
          <a:xfrm>
            <a:off x="503920" y="358522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u="sng" dirty="0"/>
              <a:t>MP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DD82FC-F6BF-49DD-A895-992420ED2580}"/>
              </a:ext>
            </a:extLst>
          </p:cNvPr>
          <p:cNvGrpSpPr/>
          <p:nvPr/>
        </p:nvGrpSpPr>
        <p:grpSpPr>
          <a:xfrm>
            <a:off x="8352530" y="96255"/>
            <a:ext cx="3710280" cy="1263198"/>
            <a:chOff x="2102631" y="257538"/>
            <a:chExt cx="7507981" cy="255615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E49590-8A06-4955-9645-78AFBA045CEE}"/>
                </a:ext>
              </a:extLst>
            </p:cNvPr>
            <p:cNvGrpSpPr/>
            <p:nvPr/>
          </p:nvGrpSpPr>
          <p:grpSpPr>
            <a:xfrm>
              <a:off x="2102631" y="257538"/>
              <a:ext cx="7507981" cy="2144722"/>
              <a:chOff x="2102631" y="257538"/>
              <a:chExt cx="7507981" cy="214472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01F06EA-C9F3-43D1-BCDE-0E7B838FD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245" y="264951"/>
                <a:ext cx="2039105" cy="213730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D6A294B-886B-4A55-974C-C3F9F520D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2631" y="264952"/>
                <a:ext cx="1887753" cy="21336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4B9EF09-7B8A-41CD-B0EE-3ABB75497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86" r="11076"/>
              <a:stretch/>
            </p:blipFill>
            <p:spPr>
              <a:xfrm>
                <a:off x="3990384" y="264952"/>
                <a:ext cx="2239861" cy="213730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856D5AB-E13F-4026-9ADD-E7594D03B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9350" y="257538"/>
                <a:ext cx="1341262" cy="2141014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3324FB-7181-4511-AC18-EF25580EC385}"/>
                </a:ext>
              </a:extLst>
            </p:cNvPr>
            <p:cNvSpPr txBox="1"/>
            <p:nvPr/>
          </p:nvSpPr>
          <p:spPr>
            <a:xfrm>
              <a:off x="2877255" y="240226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B8977E-DA91-4AD3-B6ED-B0A725067DED}"/>
                </a:ext>
              </a:extLst>
            </p:cNvPr>
            <p:cNvSpPr txBox="1"/>
            <p:nvPr/>
          </p:nvSpPr>
          <p:spPr>
            <a:xfrm>
              <a:off x="4933874" y="2402260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60B230-0C56-4C97-859E-A2ED5D490A30}"/>
                </a:ext>
              </a:extLst>
            </p:cNvPr>
            <p:cNvSpPr txBox="1"/>
            <p:nvPr/>
          </p:nvSpPr>
          <p:spPr>
            <a:xfrm>
              <a:off x="7080520" y="244436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8133AC-3187-4F29-9BC6-01F1B672FE8E}"/>
                </a:ext>
              </a:extLst>
            </p:cNvPr>
            <p:cNvSpPr txBox="1"/>
            <p:nvPr/>
          </p:nvSpPr>
          <p:spPr>
            <a:xfrm>
              <a:off x="8765895" y="2420175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  <a:endParaRPr lang="en-US" dirty="0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D71A9B7-B849-48AC-8BA4-3E685A50E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73795"/>
              </p:ext>
            </p:extLst>
          </p:nvPr>
        </p:nvGraphicFramePr>
        <p:xfrm>
          <a:off x="7798255" y="4481823"/>
          <a:ext cx="2778856" cy="86839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694714">
                  <a:extLst>
                    <a:ext uri="{9D8B030D-6E8A-4147-A177-3AD203B41FA5}">
                      <a16:colId xmlns:a16="http://schemas.microsoft.com/office/drawing/2014/main" val="805123614"/>
                    </a:ext>
                  </a:extLst>
                </a:gridCol>
                <a:gridCol w="694714">
                  <a:extLst>
                    <a:ext uri="{9D8B030D-6E8A-4147-A177-3AD203B41FA5}">
                      <a16:colId xmlns:a16="http://schemas.microsoft.com/office/drawing/2014/main" val="4156509655"/>
                    </a:ext>
                  </a:extLst>
                </a:gridCol>
                <a:gridCol w="694714">
                  <a:extLst>
                    <a:ext uri="{9D8B030D-6E8A-4147-A177-3AD203B41FA5}">
                      <a16:colId xmlns:a16="http://schemas.microsoft.com/office/drawing/2014/main" val="3726505965"/>
                    </a:ext>
                  </a:extLst>
                </a:gridCol>
                <a:gridCol w="694714">
                  <a:extLst>
                    <a:ext uri="{9D8B030D-6E8A-4147-A177-3AD203B41FA5}">
                      <a16:colId xmlns:a16="http://schemas.microsoft.com/office/drawing/2014/main" val="260457599"/>
                    </a:ext>
                  </a:extLst>
                </a:gridCol>
              </a:tblGrid>
              <a:tr h="217098"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Tree1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Tree2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Tree3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383678406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Shirt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189021169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Eyes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1111317813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SUM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2327395839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124BA6-982F-418C-B0A6-EA31E7B32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157956"/>
              </p:ext>
            </p:extLst>
          </p:nvPr>
        </p:nvGraphicFramePr>
        <p:xfrm>
          <a:off x="3268009" y="4481823"/>
          <a:ext cx="2778856" cy="86839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694714">
                  <a:extLst>
                    <a:ext uri="{9D8B030D-6E8A-4147-A177-3AD203B41FA5}">
                      <a16:colId xmlns:a16="http://schemas.microsoft.com/office/drawing/2014/main" val="805123614"/>
                    </a:ext>
                  </a:extLst>
                </a:gridCol>
                <a:gridCol w="694714">
                  <a:extLst>
                    <a:ext uri="{9D8B030D-6E8A-4147-A177-3AD203B41FA5}">
                      <a16:colId xmlns:a16="http://schemas.microsoft.com/office/drawing/2014/main" val="4156509655"/>
                    </a:ext>
                  </a:extLst>
                </a:gridCol>
                <a:gridCol w="694714">
                  <a:extLst>
                    <a:ext uri="{9D8B030D-6E8A-4147-A177-3AD203B41FA5}">
                      <a16:colId xmlns:a16="http://schemas.microsoft.com/office/drawing/2014/main" val="3726505965"/>
                    </a:ext>
                  </a:extLst>
                </a:gridCol>
                <a:gridCol w="694714">
                  <a:extLst>
                    <a:ext uri="{9D8B030D-6E8A-4147-A177-3AD203B41FA5}">
                      <a16:colId xmlns:a16="http://schemas.microsoft.com/office/drawing/2014/main" val="260457599"/>
                    </a:ext>
                  </a:extLst>
                </a:gridCol>
              </a:tblGrid>
              <a:tr h="217098"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Tree1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Tree2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Tree3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383678406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Skin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316667616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Eyes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1111317813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SUM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232739583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3A09B93-01B8-4893-B1F6-F84F52A6D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610843"/>
              </p:ext>
            </p:extLst>
          </p:nvPr>
        </p:nvGraphicFramePr>
        <p:xfrm>
          <a:off x="368746" y="4481823"/>
          <a:ext cx="2778856" cy="86839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694714">
                  <a:extLst>
                    <a:ext uri="{9D8B030D-6E8A-4147-A177-3AD203B41FA5}">
                      <a16:colId xmlns:a16="http://schemas.microsoft.com/office/drawing/2014/main" val="805123614"/>
                    </a:ext>
                  </a:extLst>
                </a:gridCol>
                <a:gridCol w="694714">
                  <a:extLst>
                    <a:ext uri="{9D8B030D-6E8A-4147-A177-3AD203B41FA5}">
                      <a16:colId xmlns:a16="http://schemas.microsoft.com/office/drawing/2014/main" val="4156509655"/>
                    </a:ext>
                  </a:extLst>
                </a:gridCol>
                <a:gridCol w="694714">
                  <a:extLst>
                    <a:ext uri="{9D8B030D-6E8A-4147-A177-3AD203B41FA5}">
                      <a16:colId xmlns:a16="http://schemas.microsoft.com/office/drawing/2014/main" val="3726505965"/>
                    </a:ext>
                  </a:extLst>
                </a:gridCol>
                <a:gridCol w="694714">
                  <a:extLst>
                    <a:ext uri="{9D8B030D-6E8A-4147-A177-3AD203B41FA5}">
                      <a16:colId xmlns:a16="http://schemas.microsoft.com/office/drawing/2014/main" val="260457599"/>
                    </a:ext>
                  </a:extLst>
                </a:gridCol>
              </a:tblGrid>
              <a:tr h="217098"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Tree1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Tree2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Tree3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383678406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Shirt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189021169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Skin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316667616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SUM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55" marR="10855" marT="10855" marB="0" anchor="b"/>
                </a:tc>
                <a:extLst>
                  <a:ext uri="{0D108BD9-81ED-4DB2-BD59-A6C34878D82A}">
                    <a16:rowId xmlns:a16="http://schemas.microsoft.com/office/drawing/2014/main" val="2327395839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7A408475-0CBE-4D1E-B126-4384EA7C9A47}"/>
              </a:ext>
            </a:extLst>
          </p:cNvPr>
          <p:cNvSpPr txBox="1"/>
          <p:nvPr/>
        </p:nvSpPr>
        <p:spPr>
          <a:xfrm>
            <a:off x="6214674" y="413118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/>
              <a:t>…</a:t>
            </a:r>
            <a:endParaRPr lang="en-US" sz="9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FC97A0-23DE-4B94-ACB1-19EA8FECA3E2}"/>
              </a:ext>
            </a:extLst>
          </p:cNvPr>
          <p:cNvSpPr txBox="1"/>
          <p:nvPr/>
        </p:nvSpPr>
        <p:spPr>
          <a:xfrm>
            <a:off x="878670" y="4020158"/>
            <a:ext cx="175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Bootstrap#1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02FCAE-DF76-41A9-B6B3-0F81669D66AF}"/>
              </a:ext>
            </a:extLst>
          </p:cNvPr>
          <p:cNvSpPr txBox="1"/>
          <p:nvPr/>
        </p:nvSpPr>
        <p:spPr>
          <a:xfrm>
            <a:off x="3730670" y="4020158"/>
            <a:ext cx="175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Bootstrap#2</a:t>
            </a:r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12CB97-DD3F-4816-A094-62D0126F0EC0}"/>
              </a:ext>
            </a:extLst>
          </p:cNvPr>
          <p:cNvSpPr txBox="1"/>
          <p:nvPr/>
        </p:nvSpPr>
        <p:spPr>
          <a:xfrm>
            <a:off x="8308179" y="4020158"/>
            <a:ext cx="1845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Bootstrap#N</a:t>
            </a:r>
            <a:endParaRPr lang="en-US" sz="2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F29691-97E3-45A6-986F-60D8527DA861}"/>
              </a:ext>
            </a:extLst>
          </p:cNvPr>
          <p:cNvSpPr/>
          <p:nvPr/>
        </p:nvSpPr>
        <p:spPr>
          <a:xfrm>
            <a:off x="2468187" y="5137868"/>
            <a:ext cx="671932" cy="231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5BE3290-562C-44F2-95DF-FA189C88A979}"/>
              </a:ext>
            </a:extLst>
          </p:cNvPr>
          <p:cNvGrpSpPr/>
          <p:nvPr/>
        </p:nvGrpSpPr>
        <p:grpSpPr>
          <a:xfrm>
            <a:off x="3985505" y="5137868"/>
            <a:ext cx="2068860" cy="231368"/>
            <a:chOff x="3985505" y="5137868"/>
            <a:chExt cx="2068860" cy="23136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9EDA63C-387B-4525-9BC3-1156048925E7}"/>
                </a:ext>
              </a:extLst>
            </p:cNvPr>
            <p:cNvSpPr/>
            <p:nvPr/>
          </p:nvSpPr>
          <p:spPr>
            <a:xfrm>
              <a:off x="3985505" y="5137868"/>
              <a:ext cx="671932" cy="23136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236356F-2B32-466D-A180-F0009477657D}"/>
                </a:ext>
              </a:extLst>
            </p:cNvPr>
            <p:cNvSpPr/>
            <p:nvPr/>
          </p:nvSpPr>
          <p:spPr>
            <a:xfrm>
              <a:off x="5382433" y="5137868"/>
              <a:ext cx="671932" cy="23136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F0F72D-BF01-422B-A6B4-977A872D53EC}"/>
              </a:ext>
            </a:extLst>
          </p:cNvPr>
          <p:cNvGrpSpPr/>
          <p:nvPr/>
        </p:nvGrpSpPr>
        <p:grpSpPr>
          <a:xfrm>
            <a:off x="8483007" y="5137868"/>
            <a:ext cx="2109296" cy="231368"/>
            <a:chOff x="8483007" y="5137868"/>
            <a:chExt cx="2109296" cy="23136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9AEBFAF-5129-462E-8CB9-99215B0BB7DE}"/>
                </a:ext>
              </a:extLst>
            </p:cNvPr>
            <p:cNvSpPr/>
            <p:nvPr/>
          </p:nvSpPr>
          <p:spPr>
            <a:xfrm>
              <a:off x="8483007" y="5137868"/>
              <a:ext cx="671932" cy="23136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5F7269-13BD-46EB-ACED-C452A5744FC5}"/>
                </a:ext>
              </a:extLst>
            </p:cNvPr>
            <p:cNvSpPr/>
            <p:nvPr/>
          </p:nvSpPr>
          <p:spPr>
            <a:xfrm>
              <a:off x="9920371" y="5137868"/>
              <a:ext cx="671932" cy="23136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18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E8A5D1-DFA7-4E42-B41E-33F2B10DE916}"/>
              </a:ext>
            </a:extLst>
          </p:cNvPr>
          <p:cNvSpPr/>
          <p:nvPr/>
        </p:nvSpPr>
        <p:spPr>
          <a:xfrm>
            <a:off x="503920" y="358522"/>
            <a:ext cx="2356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u="sng" dirty="0"/>
              <a:t>MAXIMUM Likelihood!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469F37-0C67-4513-9365-64683949049D}"/>
              </a:ext>
            </a:extLst>
          </p:cNvPr>
          <p:cNvSpPr txBox="1"/>
          <p:nvPr/>
        </p:nvSpPr>
        <p:spPr>
          <a:xfrm>
            <a:off x="537882" y="1316094"/>
            <a:ext cx="562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Which tree is the most likely to represent the evolutionary paths all samples took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CC835-A972-4659-B258-8476E16A9810}"/>
              </a:ext>
            </a:extLst>
          </p:cNvPr>
          <p:cNvSpPr txBox="1"/>
          <p:nvPr/>
        </p:nvSpPr>
        <p:spPr>
          <a:xfrm>
            <a:off x="537883" y="2147091"/>
            <a:ext cx="4778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  <a:p>
            <a:r>
              <a:rPr lang="en-NZ" dirty="0"/>
              <a:t>i.e.  What combination of branch length, substitutions, nucleotide frequency and topology is the most probable to be 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49A3DD-B807-4599-A674-6AF24C224860}"/>
              </a:ext>
            </a:extLst>
          </p:cNvPr>
          <p:cNvSpPr txBox="1"/>
          <p:nvPr/>
        </p:nvSpPr>
        <p:spPr>
          <a:xfrm>
            <a:off x="537883" y="3801116"/>
            <a:ext cx="4652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NZ" dirty="0"/>
            </a:br>
            <a:r>
              <a:rPr lang="en-NZ" dirty="0"/>
              <a:t>i.e. Which parameters have the highest probability to reproduce the data supplied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8028A-B846-4368-8F21-A2F19FB54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770" y="358522"/>
            <a:ext cx="5357477" cy="44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E8A5D1-DFA7-4E42-B41E-33F2B10DE916}"/>
              </a:ext>
            </a:extLst>
          </p:cNvPr>
          <p:cNvSpPr/>
          <p:nvPr/>
        </p:nvSpPr>
        <p:spPr>
          <a:xfrm>
            <a:off x="503920" y="358522"/>
            <a:ext cx="3478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u="sng" dirty="0"/>
              <a:t>MAXIMUM Likelihood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469F37-0C67-4513-9365-64683949049D}"/>
              </a:ext>
            </a:extLst>
          </p:cNvPr>
          <p:cNvSpPr txBox="1"/>
          <p:nvPr/>
        </p:nvSpPr>
        <p:spPr>
          <a:xfrm>
            <a:off x="537882" y="1316094"/>
            <a:ext cx="562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Substitution probability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CC835-A972-4659-B258-8476E16A9810}"/>
              </a:ext>
            </a:extLst>
          </p:cNvPr>
          <p:cNvSpPr txBox="1"/>
          <p:nvPr/>
        </p:nvSpPr>
        <p:spPr>
          <a:xfrm>
            <a:off x="537883" y="4385891"/>
            <a:ext cx="4778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  <a:p>
            <a:r>
              <a:rPr lang="en-NZ" dirty="0"/>
              <a:t>Probability of topology and branch lengths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49A3DD-B807-4599-A674-6AF24C224860}"/>
              </a:ext>
            </a:extLst>
          </p:cNvPr>
          <p:cNvSpPr txBox="1"/>
          <p:nvPr/>
        </p:nvSpPr>
        <p:spPr>
          <a:xfrm>
            <a:off x="537883" y="3545748"/>
            <a:ext cx="465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Nucleotide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71DE4-99F5-428D-82A8-B6F85B21F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5" y="455094"/>
            <a:ext cx="7176247" cy="2637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76B9EB-F8BB-4185-ACA8-57CD156067CF}"/>
              </a:ext>
            </a:extLst>
          </p:cNvPr>
          <p:cNvSpPr txBox="1"/>
          <p:nvPr/>
        </p:nvSpPr>
        <p:spPr>
          <a:xfrm>
            <a:off x="4831975" y="3437750"/>
            <a:ext cx="465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>
                <a:latin typeface="Constantia" panose="02030602050306030303" pitchFamily="18" charset="0"/>
                <a:ea typeface="BIZ UDMincho Medium" panose="02020500000000000000" pitchFamily="17" charset="-128"/>
              </a:rPr>
              <a:t>π</a:t>
            </a:r>
            <a:r>
              <a:rPr lang="en-GB" dirty="0"/>
              <a:t>T</a:t>
            </a:r>
            <a:r>
              <a:rPr lang="en-GB" sz="3200" dirty="0"/>
              <a:t>,</a:t>
            </a:r>
            <a:r>
              <a:rPr lang="el-GR" sz="3200" dirty="0">
                <a:ea typeface="BIZ UDMincho Medium" panose="02020500000000000000" pitchFamily="17" charset="-128"/>
              </a:rPr>
              <a:t> </a:t>
            </a:r>
            <a:r>
              <a:rPr lang="el-GR" sz="3200" dirty="0">
                <a:latin typeface="Constantia" panose="02030602050306030303" pitchFamily="18" charset="0"/>
                <a:ea typeface="BIZ UDMincho Medium" panose="02020500000000000000" pitchFamily="17" charset="-128"/>
              </a:rPr>
              <a:t>π</a:t>
            </a:r>
            <a:r>
              <a:rPr lang="en-GB" sz="2000" dirty="0"/>
              <a:t>A,</a:t>
            </a:r>
            <a:r>
              <a:rPr lang="el-GR" sz="2000" dirty="0">
                <a:ea typeface="BIZ UDMincho Medium" panose="02020500000000000000" pitchFamily="17" charset="-128"/>
              </a:rPr>
              <a:t> </a:t>
            </a:r>
            <a:r>
              <a:rPr lang="el-GR" sz="3200" dirty="0">
                <a:latin typeface="Constantia" panose="02030602050306030303" pitchFamily="18" charset="0"/>
                <a:ea typeface="BIZ UDMincho Medium" panose="02020500000000000000" pitchFamily="17" charset="-128"/>
              </a:rPr>
              <a:t>π</a:t>
            </a:r>
            <a:r>
              <a:rPr lang="en-GB" sz="2000" dirty="0"/>
              <a:t>C,</a:t>
            </a:r>
            <a:r>
              <a:rPr lang="el-GR" sz="2000" dirty="0">
                <a:ea typeface="BIZ UDMincho Medium" panose="02020500000000000000" pitchFamily="17" charset="-128"/>
              </a:rPr>
              <a:t> </a:t>
            </a:r>
            <a:r>
              <a:rPr lang="el-GR" sz="3200" dirty="0">
                <a:latin typeface="Constantia" panose="02030602050306030303" pitchFamily="18" charset="0"/>
                <a:ea typeface="BIZ UDMincho Medium" panose="02020500000000000000" pitchFamily="17" charset="-128"/>
              </a:rPr>
              <a:t>π</a:t>
            </a:r>
            <a:r>
              <a:rPr lang="en-GB" sz="2000" dirty="0"/>
              <a:t>G</a:t>
            </a:r>
            <a:endParaRPr lang="en-NZ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DBC34-31C6-4995-8B31-26C1DF416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7" t="42401" r="11256" b="40192"/>
          <a:stretch/>
        </p:blipFill>
        <p:spPr>
          <a:xfrm>
            <a:off x="4840940" y="4286023"/>
            <a:ext cx="2205319" cy="1193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A41E2-399F-480E-B22C-47F2F90E0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7" r="4117" b="71211"/>
          <a:stretch/>
        </p:blipFill>
        <p:spPr>
          <a:xfrm>
            <a:off x="7355540" y="4286023"/>
            <a:ext cx="4652682" cy="11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67235-CABA-42AA-8CCA-D5489E439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6" t="24313" r="64265" b="10720"/>
          <a:stretch/>
        </p:blipFill>
        <p:spPr>
          <a:xfrm>
            <a:off x="528916" y="618561"/>
            <a:ext cx="3299013" cy="44554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1F5936-B6D7-43D0-83BE-26FBDD38A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5" t="19477" r="57573" b="18955"/>
          <a:stretch/>
        </p:blipFill>
        <p:spPr>
          <a:xfrm>
            <a:off x="6813177" y="735103"/>
            <a:ext cx="4652682" cy="4222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B2AA1-5289-44FE-81FD-4F945C70F8D6}"/>
              </a:ext>
            </a:extLst>
          </p:cNvPr>
          <p:cNvSpPr txBox="1"/>
          <p:nvPr/>
        </p:nvSpPr>
        <p:spPr>
          <a:xfrm>
            <a:off x="528916" y="5558118"/>
            <a:ext cx="3317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https://youtu.be/xDKUIegYpWM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74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7C0B8C-6FEF-4E92-A839-2DC8FF77899C}"/>
              </a:ext>
            </a:extLst>
          </p:cNvPr>
          <p:cNvSpPr/>
          <p:nvPr/>
        </p:nvSpPr>
        <p:spPr>
          <a:xfrm>
            <a:off x="503920" y="358522"/>
            <a:ext cx="5135893" cy="535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u="sng" dirty="0"/>
              <a:t>Exemptions to the rules</a:t>
            </a:r>
          </a:p>
          <a:p>
            <a:r>
              <a:rPr lang="en-NZ" dirty="0"/>
              <a:t>(substation models often take this into account </a:t>
            </a:r>
            <a:r>
              <a:rPr lang="en-NZ" dirty="0" err="1"/>
              <a:t>afaik</a:t>
            </a:r>
            <a:r>
              <a:rPr lang="en-NZ" dirty="0"/>
              <a:t>)</a:t>
            </a:r>
          </a:p>
          <a:p>
            <a:endParaRPr lang="en-NZ" u="sng" dirty="0"/>
          </a:p>
          <a:p>
            <a:br>
              <a:rPr lang="en-NZ" dirty="0"/>
            </a:br>
            <a:r>
              <a:rPr lang="en-NZ" dirty="0"/>
              <a:t>Convergent evolution </a:t>
            </a:r>
            <a:br>
              <a:rPr lang="en-NZ" dirty="0"/>
            </a:br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Back mutations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Horizontal gene transfer</a:t>
            </a:r>
            <a:br>
              <a:rPr lang="en-NZ" dirty="0"/>
            </a:br>
            <a:r>
              <a:rPr lang="en-NZ" dirty="0"/>
              <a:t>(direct exchange of DNA from non-endemic source)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Mobile vs. permanent / extremophiles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56D3-5A49-4C24-B271-A482017CB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813" y="942835"/>
            <a:ext cx="2414701" cy="497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7117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4061</TotalTime>
  <Words>1560</Words>
  <Application>Microsoft Office PowerPoint</Application>
  <PresentationFormat>Widescreen</PresentationFormat>
  <Paragraphs>530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BIZ UDMincho Medium</vt:lpstr>
      <vt:lpstr>Arial</vt:lpstr>
      <vt:lpstr>Calibri</vt:lpstr>
      <vt:lpstr>Constantia</vt:lpstr>
      <vt:lpstr>Courier New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Lesley Sitter</dc:creator>
  <cp:lastModifiedBy>Lesley Sitter</cp:lastModifiedBy>
  <cp:revision>62</cp:revision>
  <dcterms:created xsi:type="dcterms:W3CDTF">2021-11-15T12:30:15Z</dcterms:created>
  <dcterms:modified xsi:type="dcterms:W3CDTF">2023-01-10T09:13:01Z</dcterms:modified>
</cp:coreProperties>
</file>